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127" r:id="rId1"/>
  </p:sldMasterIdLst>
  <p:notesMasterIdLst>
    <p:notesMasterId r:id="rId46"/>
  </p:notesMasterIdLst>
  <p:sldIdLst>
    <p:sldId id="256" r:id="rId2"/>
    <p:sldId id="358" r:id="rId3"/>
    <p:sldId id="303" r:id="rId4"/>
    <p:sldId id="305" r:id="rId5"/>
    <p:sldId id="257" r:id="rId6"/>
    <p:sldId id="258" r:id="rId7"/>
    <p:sldId id="304" r:id="rId8"/>
    <p:sldId id="307" r:id="rId9"/>
    <p:sldId id="308" r:id="rId10"/>
    <p:sldId id="309" r:id="rId11"/>
    <p:sldId id="259" r:id="rId12"/>
    <p:sldId id="311" r:id="rId13"/>
    <p:sldId id="260" r:id="rId14"/>
    <p:sldId id="261" r:id="rId15"/>
    <p:sldId id="313" r:id="rId16"/>
    <p:sldId id="316" r:id="rId17"/>
    <p:sldId id="317" r:id="rId18"/>
    <p:sldId id="262" r:id="rId19"/>
    <p:sldId id="326" r:id="rId20"/>
    <p:sldId id="327" r:id="rId21"/>
    <p:sldId id="328" r:id="rId22"/>
    <p:sldId id="329" r:id="rId23"/>
    <p:sldId id="331" r:id="rId24"/>
    <p:sldId id="332" r:id="rId25"/>
    <p:sldId id="334" r:id="rId26"/>
    <p:sldId id="336" r:id="rId27"/>
    <p:sldId id="263" r:id="rId28"/>
    <p:sldId id="340" r:id="rId29"/>
    <p:sldId id="341" r:id="rId30"/>
    <p:sldId id="342" r:id="rId31"/>
    <p:sldId id="344" r:id="rId32"/>
    <p:sldId id="345" r:id="rId33"/>
    <p:sldId id="346" r:id="rId34"/>
    <p:sldId id="347" r:id="rId35"/>
    <p:sldId id="349" r:id="rId36"/>
    <p:sldId id="351" r:id="rId37"/>
    <p:sldId id="264" r:id="rId38"/>
    <p:sldId id="265" r:id="rId39"/>
    <p:sldId id="266" r:id="rId40"/>
    <p:sldId id="354" r:id="rId41"/>
    <p:sldId id="355" r:id="rId42"/>
    <p:sldId id="356" r:id="rId43"/>
    <p:sldId id="267" r:id="rId44"/>
    <p:sldId id="271" r:id="rId45"/>
  </p:sldIdLst>
  <p:sldSz cx="6858000" cy="5143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9AA0A6"/>
          </p15:clr>
        </p15:guide>
        <p15:guide id="2" pos="2160" userDrawn="1">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D67109-D0B4-65D1-46C4-D654242D0A0A}" name="thang bui" initials="tb" userId="47873fdc580fdd3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20FEB6-EE73-4B07-B443-AB9504FB623C}">
  <a:tblStyle styleId="{4020FEB6-EE73-4B07-B443-AB9504FB62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458" y="78"/>
      </p:cViewPr>
      <p:guideLst>
        <p:guide orient="horz" pos="16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81D2B8-7E74-4F6F-BDDF-304873F9489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ABA1A163-671C-4B75-9FFC-AF832A8DEAD0}">
      <dgm:prSet/>
      <dgm:spPr/>
      <dgm:t>
        <a:bodyPr/>
        <a:lstStyle/>
        <a:p>
          <a:r>
            <a:rPr lang="vi-VN" dirty="0"/>
            <a:t>- Các thành phần chính bao gồm: Thuật toán mã hóa (AES, DES, RC4...), khóa bí mật, thông điệp ban đầu và thông điệp đã mã hóa.</a:t>
          </a:r>
          <a:endParaRPr lang="en-US" dirty="0"/>
        </a:p>
      </dgm:t>
    </dgm:pt>
    <dgm:pt modelId="{EDEC2AD9-E94F-4C99-B4F7-B6919CB17016}" type="parTrans" cxnId="{6D8DFA19-4C8F-46EF-8845-461BF69B14A0}">
      <dgm:prSet/>
      <dgm:spPr/>
      <dgm:t>
        <a:bodyPr/>
        <a:lstStyle/>
        <a:p>
          <a:endParaRPr lang="en-US"/>
        </a:p>
      </dgm:t>
    </dgm:pt>
    <dgm:pt modelId="{59305AE7-6C84-4058-8813-173D18D636EB}" type="sibTrans" cxnId="{6D8DFA19-4C8F-46EF-8845-461BF69B14A0}">
      <dgm:prSet/>
      <dgm:spPr/>
      <dgm:t>
        <a:bodyPr/>
        <a:lstStyle/>
        <a:p>
          <a:endParaRPr lang="en-US"/>
        </a:p>
      </dgm:t>
    </dgm:pt>
    <dgm:pt modelId="{AB41239C-09D1-4E06-B366-FDA8EB0209CA}">
      <dgm:prSet/>
      <dgm:spPr/>
      <dgm:t>
        <a:bodyPr/>
        <a:lstStyle/>
        <a:p>
          <a:r>
            <a:rPr lang="vi-VN"/>
            <a:t>- Khóa bí mật là thông tin quan trọng quyết định tính bảo mật của thông điệp. Chỉ cần thay đổi khóa, toàn bộ thuật toán mã hóa sẽ thay đổi.</a:t>
          </a:r>
          <a:endParaRPr lang="en-US"/>
        </a:p>
      </dgm:t>
    </dgm:pt>
    <dgm:pt modelId="{95E792D5-AFB5-4E69-A2C7-FE7683950F37}" type="parTrans" cxnId="{82F53754-4B15-498C-ACF7-0B7D40CCF6C9}">
      <dgm:prSet/>
      <dgm:spPr/>
      <dgm:t>
        <a:bodyPr/>
        <a:lstStyle/>
        <a:p>
          <a:endParaRPr lang="en-US"/>
        </a:p>
      </dgm:t>
    </dgm:pt>
    <dgm:pt modelId="{25ADC852-9FE9-4CBC-A206-CFB2AD671A9B}" type="sibTrans" cxnId="{82F53754-4B15-498C-ACF7-0B7D40CCF6C9}">
      <dgm:prSet/>
      <dgm:spPr/>
      <dgm:t>
        <a:bodyPr/>
        <a:lstStyle/>
        <a:p>
          <a:endParaRPr lang="en-US"/>
        </a:p>
      </dgm:t>
    </dgm:pt>
    <dgm:pt modelId="{5EA7556E-C5EF-487E-84F3-885730271CCF}" type="pres">
      <dgm:prSet presAssocID="{DD81D2B8-7E74-4F6F-BDDF-304873F9489D}" presName="hierChild1" presStyleCnt="0">
        <dgm:presLayoutVars>
          <dgm:chPref val="1"/>
          <dgm:dir/>
          <dgm:animOne val="branch"/>
          <dgm:animLvl val="lvl"/>
          <dgm:resizeHandles/>
        </dgm:presLayoutVars>
      </dgm:prSet>
      <dgm:spPr/>
    </dgm:pt>
    <dgm:pt modelId="{5D3D60AF-3619-4AD1-81CD-DAFB659DEF11}" type="pres">
      <dgm:prSet presAssocID="{ABA1A163-671C-4B75-9FFC-AF832A8DEAD0}" presName="hierRoot1" presStyleCnt="0"/>
      <dgm:spPr/>
    </dgm:pt>
    <dgm:pt modelId="{3E86BE93-D708-42F1-BE86-F84552EAFF7D}" type="pres">
      <dgm:prSet presAssocID="{ABA1A163-671C-4B75-9FFC-AF832A8DEAD0}" presName="composite" presStyleCnt="0"/>
      <dgm:spPr/>
    </dgm:pt>
    <dgm:pt modelId="{43EE77FC-4FAA-49E9-9DD2-DD643672FF8A}" type="pres">
      <dgm:prSet presAssocID="{ABA1A163-671C-4B75-9FFC-AF832A8DEAD0}" presName="background" presStyleLbl="node0" presStyleIdx="0" presStyleCnt="2"/>
      <dgm:spPr/>
    </dgm:pt>
    <dgm:pt modelId="{A0654880-F43F-4312-93FD-A74E1002A76B}" type="pres">
      <dgm:prSet presAssocID="{ABA1A163-671C-4B75-9FFC-AF832A8DEAD0}" presName="text" presStyleLbl="fgAcc0" presStyleIdx="0" presStyleCnt="2">
        <dgm:presLayoutVars>
          <dgm:chPref val="3"/>
        </dgm:presLayoutVars>
      </dgm:prSet>
      <dgm:spPr/>
    </dgm:pt>
    <dgm:pt modelId="{E34C0BE6-6DE1-4E76-A1FE-52A4E5DE050E}" type="pres">
      <dgm:prSet presAssocID="{ABA1A163-671C-4B75-9FFC-AF832A8DEAD0}" presName="hierChild2" presStyleCnt="0"/>
      <dgm:spPr/>
    </dgm:pt>
    <dgm:pt modelId="{518EE4BE-F36C-44D4-B02F-916C5AE56F74}" type="pres">
      <dgm:prSet presAssocID="{AB41239C-09D1-4E06-B366-FDA8EB0209CA}" presName="hierRoot1" presStyleCnt="0"/>
      <dgm:spPr/>
    </dgm:pt>
    <dgm:pt modelId="{6E118DC6-6F7B-491C-8D07-397E37E86DE3}" type="pres">
      <dgm:prSet presAssocID="{AB41239C-09D1-4E06-B366-FDA8EB0209CA}" presName="composite" presStyleCnt="0"/>
      <dgm:spPr/>
    </dgm:pt>
    <dgm:pt modelId="{FC7261F0-3071-4312-B3C4-731B47790337}" type="pres">
      <dgm:prSet presAssocID="{AB41239C-09D1-4E06-B366-FDA8EB0209CA}" presName="background" presStyleLbl="node0" presStyleIdx="1" presStyleCnt="2"/>
      <dgm:spPr/>
    </dgm:pt>
    <dgm:pt modelId="{0C04C2DE-576B-43EC-8A73-A8057E57BF7D}" type="pres">
      <dgm:prSet presAssocID="{AB41239C-09D1-4E06-B366-FDA8EB0209CA}" presName="text" presStyleLbl="fgAcc0" presStyleIdx="1" presStyleCnt="2">
        <dgm:presLayoutVars>
          <dgm:chPref val="3"/>
        </dgm:presLayoutVars>
      </dgm:prSet>
      <dgm:spPr/>
    </dgm:pt>
    <dgm:pt modelId="{2CED5B3E-27AA-4CC7-AE78-044E2C33295F}" type="pres">
      <dgm:prSet presAssocID="{AB41239C-09D1-4E06-B366-FDA8EB0209CA}" presName="hierChild2" presStyleCnt="0"/>
      <dgm:spPr/>
    </dgm:pt>
  </dgm:ptLst>
  <dgm:cxnLst>
    <dgm:cxn modelId="{F50CF405-FCC7-478C-9F5B-17434634AD64}" type="presOf" srcId="{ABA1A163-671C-4B75-9FFC-AF832A8DEAD0}" destId="{A0654880-F43F-4312-93FD-A74E1002A76B}" srcOrd="0" destOrd="0" presId="urn:microsoft.com/office/officeart/2005/8/layout/hierarchy1"/>
    <dgm:cxn modelId="{6D8DFA19-4C8F-46EF-8845-461BF69B14A0}" srcId="{DD81D2B8-7E74-4F6F-BDDF-304873F9489D}" destId="{ABA1A163-671C-4B75-9FFC-AF832A8DEAD0}" srcOrd="0" destOrd="0" parTransId="{EDEC2AD9-E94F-4C99-B4F7-B6919CB17016}" sibTransId="{59305AE7-6C84-4058-8813-173D18D636EB}"/>
    <dgm:cxn modelId="{14D37F37-6A02-4178-95BE-C04C84A62161}" type="presOf" srcId="{AB41239C-09D1-4E06-B366-FDA8EB0209CA}" destId="{0C04C2DE-576B-43EC-8A73-A8057E57BF7D}" srcOrd="0" destOrd="0" presId="urn:microsoft.com/office/officeart/2005/8/layout/hierarchy1"/>
    <dgm:cxn modelId="{D6247239-1B77-4CB8-A664-28296680579B}" type="presOf" srcId="{DD81D2B8-7E74-4F6F-BDDF-304873F9489D}" destId="{5EA7556E-C5EF-487E-84F3-885730271CCF}" srcOrd="0" destOrd="0" presId="urn:microsoft.com/office/officeart/2005/8/layout/hierarchy1"/>
    <dgm:cxn modelId="{82F53754-4B15-498C-ACF7-0B7D40CCF6C9}" srcId="{DD81D2B8-7E74-4F6F-BDDF-304873F9489D}" destId="{AB41239C-09D1-4E06-B366-FDA8EB0209CA}" srcOrd="1" destOrd="0" parTransId="{95E792D5-AFB5-4E69-A2C7-FE7683950F37}" sibTransId="{25ADC852-9FE9-4CBC-A206-CFB2AD671A9B}"/>
    <dgm:cxn modelId="{17C431BC-4823-4316-8805-0E1F0FAC6D7A}" type="presParOf" srcId="{5EA7556E-C5EF-487E-84F3-885730271CCF}" destId="{5D3D60AF-3619-4AD1-81CD-DAFB659DEF11}" srcOrd="0" destOrd="0" presId="urn:microsoft.com/office/officeart/2005/8/layout/hierarchy1"/>
    <dgm:cxn modelId="{B2D1604E-1781-41C7-B09D-BF989251FDAA}" type="presParOf" srcId="{5D3D60AF-3619-4AD1-81CD-DAFB659DEF11}" destId="{3E86BE93-D708-42F1-BE86-F84552EAFF7D}" srcOrd="0" destOrd="0" presId="urn:microsoft.com/office/officeart/2005/8/layout/hierarchy1"/>
    <dgm:cxn modelId="{10C78542-EAFD-4B42-8EC0-BC5B90C19B7A}" type="presParOf" srcId="{3E86BE93-D708-42F1-BE86-F84552EAFF7D}" destId="{43EE77FC-4FAA-49E9-9DD2-DD643672FF8A}" srcOrd="0" destOrd="0" presId="urn:microsoft.com/office/officeart/2005/8/layout/hierarchy1"/>
    <dgm:cxn modelId="{D05804F4-45EE-44CB-94DA-A3D603EE48EF}" type="presParOf" srcId="{3E86BE93-D708-42F1-BE86-F84552EAFF7D}" destId="{A0654880-F43F-4312-93FD-A74E1002A76B}" srcOrd="1" destOrd="0" presId="urn:microsoft.com/office/officeart/2005/8/layout/hierarchy1"/>
    <dgm:cxn modelId="{19F3DD7E-0201-4478-853B-9D35C1EE0011}" type="presParOf" srcId="{5D3D60AF-3619-4AD1-81CD-DAFB659DEF11}" destId="{E34C0BE6-6DE1-4E76-A1FE-52A4E5DE050E}" srcOrd="1" destOrd="0" presId="urn:microsoft.com/office/officeart/2005/8/layout/hierarchy1"/>
    <dgm:cxn modelId="{DBAEA4B0-626A-4448-903A-2668E31E4634}" type="presParOf" srcId="{5EA7556E-C5EF-487E-84F3-885730271CCF}" destId="{518EE4BE-F36C-44D4-B02F-916C5AE56F74}" srcOrd="1" destOrd="0" presId="urn:microsoft.com/office/officeart/2005/8/layout/hierarchy1"/>
    <dgm:cxn modelId="{CB14CE65-8D04-4A44-BDFE-8A1A6B38045A}" type="presParOf" srcId="{518EE4BE-F36C-44D4-B02F-916C5AE56F74}" destId="{6E118DC6-6F7B-491C-8D07-397E37E86DE3}" srcOrd="0" destOrd="0" presId="urn:microsoft.com/office/officeart/2005/8/layout/hierarchy1"/>
    <dgm:cxn modelId="{B437296F-9B57-411B-88F3-8D48FA06342C}" type="presParOf" srcId="{6E118DC6-6F7B-491C-8D07-397E37E86DE3}" destId="{FC7261F0-3071-4312-B3C4-731B47790337}" srcOrd="0" destOrd="0" presId="urn:microsoft.com/office/officeart/2005/8/layout/hierarchy1"/>
    <dgm:cxn modelId="{05BF2421-5861-4A35-A536-2BE24F2FCD6C}" type="presParOf" srcId="{6E118DC6-6F7B-491C-8D07-397E37E86DE3}" destId="{0C04C2DE-576B-43EC-8A73-A8057E57BF7D}" srcOrd="1" destOrd="0" presId="urn:microsoft.com/office/officeart/2005/8/layout/hierarchy1"/>
    <dgm:cxn modelId="{783637F4-A93E-4CE7-B4FD-B4C68312AFA3}" type="presParOf" srcId="{518EE4BE-F36C-44D4-B02F-916C5AE56F74}" destId="{2CED5B3E-27AA-4CC7-AE78-044E2C33295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536300-2D24-4768-A7EE-50934A65778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A251D31-7551-46A6-8D0B-BD105FAB04A9}">
      <dgm:prSet/>
      <dgm:spPr/>
      <dgm:t>
        <a:bodyPr/>
        <a:lstStyle/>
        <a:p>
          <a:r>
            <a:rPr lang="vi-VN"/>
            <a:t>Nguyên tắc hoạt động của mật mã hóa đối xứng là</a:t>
          </a:r>
          <a:r>
            <a:rPr lang="en-GB"/>
            <a:t>:</a:t>
          </a:r>
          <a:endParaRPr lang="en-US"/>
        </a:p>
      </dgm:t>
    </dgm:pt>
    <dgm:pt modelId="{E0191ED7-4337-4287-8746-AF8CB605EB04}" type="parTrans" cxnId="{7748B2BC-2633-4905-88C8-8738C59D67C2}">
      <dgm:prSet/>
      <dgm:spPr/>
      <dgm:t>
        <a:bodyPr/>
        <a:lstStyle/>
        <a:p>
          <a:endParaRPr lang="en-US"/>
        </a:p>
      </dgm:t>
    </dgm:pt>
    <dgm:pt modelId="{96E968EA-CB5D-4971-B916-77925B923B4A}" type="sibTrans" cxnId="{7748B2BC-2633-4905-88C8-8738C59D67C2}">
      <dgm:prSet/>
      <dgm:spPr/>
      <dgm:t>
        <a:bodyPr/>
        <a:lstStyle/>
        <a:p>
          <a:endParaRPr lang="en-US"/>
        </a:p>
      </dgm:t>
    </dgm:pt>
    <dgm:pt modelId="{A174BF42-B7A3-4104-AB95-C1E62DF982E2}">
      <dgm:prSet/>
      <dgm:spPr/>
      <dgm:t>
        <a:bodyPr/>
        <a:lstStyle/>
        <a:p>
          <a:r>
            <a:rPr lang="vi-VN"/>
            <a:t>- Cùng sử dụng một khóa bí mật cho cả quá trình mã hóa và giải mã.  </a:t>
          </a:r>
          <a:endParaRPr lang="en-US"/>
        </a:p>
      </dgm:t>
    </dgm:pt>
    <dgm:pt modelId="{C3C4DF79-6313-4302-8AFE-8F51E8224245}" type="parTrans" cxnId="{ED0FA654-1AD2-4EA9-AF5B-199CE2174B63}">
      <dgm:prSet/>
      <dgm:spPr/>
      <dgm:t>
        <a:bodyPr/>
        <a:lstStyle/>
        <a:p>
          <a:endParaRPr lang="en-US"/>
        </a:p>
      </dgm:t>
    </dgm:pt>
    <dgm:pt modelId="{124315C5-C136-49AF-BEB7-6830C3A9E499}" type="sibTrans" cxnId="{ED0FA654-1AD2-4EA9-AF5B-199CE2174B63}">
      <dgm:prSet/>
      <dgm:spPr/>
      <dgm:t>
        <a:bodyPr/>
        <a:lstStyle/>
        <a:p>
          <a:endParaRPr lang="en-US"/>
        </a:p>
      </dgm:t>
    </dgm:pt>
    <dgm:pt modelId="{3A273E94-769A-4691-9BC8-AB0A4640C524}">
      <dgm:prSet/>
      <dgm:spPr/>
      <dgm:t>
        <a:bodyPr/>
        <a:lstStyle/>
        <a:p>
          <a:r>
            <a:rPr lang="vi-VN"/>
            <a:t>- Quá trình mã hóa</a:t>
          </a:r>
          <a:endParaRPr lang="en-US"/>
        </a:p>
      </dgm:t>
    </dgm:pt>
    <dgm:pt modelId="{54D2E71A-A8AA-457C-A65C-02257572E877}" type="parTrans" cxnId="{2116769A-72B3-44C9-95A4-F7FFB3BBB12A}">
      <dgm:prSet/>
      <dgm:spPr/>
      <dgm:t>
        <a:bodyPr/>
        <a:lstStyle/>
        <a:p>
          <a:endParaRPr lang="en-US"/>
        </a:p>
      </dgm:t>
    </dgm:pt>
    <dgm:pt modelId="{EC93727B-C66A-4676-93EC-9AE2ACA56B7B}" type="sibTrans" cxnId="{2116769A-72B3-44C9-95A4-F7FFB3BBB12A}">
      <dgm:prSet/>
      <dgm:spPr/>
      <dgm:t>
        <a:bodyPr/>
        <a:lstStyle/>
        <a:p>
          <a:endParaRPr lang="en-US"/>
        </a:p>
      </dgm:t>
    </dgm:pt>
    <dgm:pt modelId="{59804FE4-F980-4DFD-B41E-F721DFB11799}">
      <dgm:prSet/>
      <dgm:spPr/>
      <dgm:t>
        <a:bodyPr/>
        <a:lstStyle/>
        <a:p>
          <a:r>
            <a:rPr lang="vi-VN"/>
            <a:t>- Quá trình truyền tải</a:t>
          </a:r>
          <a:endParaRPr lang="en-US"/>
        </a:p>
      </dgm:t>
    </dgm:pt>
    <dgm:pt modelId="{60B39C01-875C-4360-8A3D-90C44FAF4C0B}" type="parTrans" cxnId="{F1DCB0D4-943E-41B8-9359-87D9B06A05AD}">
      <dgm:prSet/>
      <dgm:spPr/>
      <dgm:t>
        <a:bodyPr/>
        <a:lstStyle/>
        <a:p>
          <a:endParaRPr lang="en-US"/>
        </a:p>
      </dgm:t>
    </dgm:pt>
    <dgm:pt modelId="{5DAE885B-8095-4721-869D-CB50CA98747A}" type="sibTrans" cxnId="{F1DCB0D4-943E-41B8-9359-87D9B06A05AD}">
      <dgm:prSet/>
      <dgm:spPr/>
      <dgm:t>
        <a:bodyPr/>
        <a:lstStyle/>
        <a:p>
          <a:endParaRPr lang="en-US"/>
        </a:p>
      </dgm:t>
    </dgm:pt>
    <dgm:pt modelId="{F170E3E8-3130-4335-9E66-941333977BBE}">
      <dgm:prSet/>
      <dgm:spPr/>
      <dgm:t>
        <a:bodyPr/>
        <a:lstStyle/>
        <a:p>
          <a:r>
            <a:rPr lang="vi-VN"/>
            <a:t>- Quá trình giải mã </a:t>
          </a:r>
          <a:endParaRPr lang="en-US"/>
        </a:p>
      </dgm:t>
    </dgm:pt>
    <dgm:pt modelId="{6776A139-099A-4D8C-922C-61B716F9B6B7}" type="parTrans" cxnId="{BC672335-B59C-47CF-B04E-1B17BC6BE109}">
      <dgm:prSet/>
      <dgm:spPr/>
      <dgm:t>
        <a:bodyPr/>
        <a:lstStyle/>
        <a:p>
          <a:endParaRPr lang="en-US"/>
        </a:p>
      </dgm:t>
    </dgm:pt>
    <dgm:pt modelId="{7691EB85-D657-468E-8FB7-12D5F79920A9}" type="sibTrans" cxnId="{BC672335-B59C-47CF-B04E-1B17BC6BE109}">
      <dgm:prSet/>
      <dgm:spPr/>
      <dgm:t>
        <a:bodyPr/>
        <a:lstStyle/>
        <a:p>
          <a:endParaRPr lang="en-US"/>
        </a:p>
      </dgm:t>
    </dgm:pt>
    <dgm:pt modelId="{FD9B118E-C8FA-4A70-8C5D-51AC4990FE51}">
      <dgm:prSet/>
      <dgm:spPr/>
      <dgm:t>
        <a:bodyPr/>
        <a:lstStyle/>
        <a:p>
          <a:r>
            <a:rPr lang="en-GB" dirty="0" err="1"/>
            <a:t>Lưu</a:t>
          </a:r>
          <a:r>
            <a:rPr lang="en-GB" dirty="0"/>
            <a:t> ý: n</a:t>
          </a:r>
          <a:r>
            <a:rPr lang="vi-VN" dirty="0"/>
            <a:t>ếu không sử dụng đúng khóa, dữ liệu sẽkhông thể giải mã được. </a:t>
          </a:r>
          <a:endParaRPr lang="en-US" dirty="0"/>
        </a:p>
      </dgm:t>
    </dgm:pt>
    <dgm:pt modelId="{EFE7F615-F1E6-4D4C-B644-2A219206A154}" type="parTrans" cxnId="{767E3777-96B4-41BA-9CCA-7A4B8C292F20}">
      <dgm:prSet/>
      <dgm:spPr/>
      <dgm:t>
        <a:bodyPr/>
        <a:lstStyle/>
        <a:p>
          <a:endParaRPr lang="en-US"/>
        </a:p>
      </dgm:t>
    </dgm:pt>
    <dgm:pt modelId="{FC0574AD-DA86-422F-B352-53A0F565BEB4}" type="sibTrans" cxnId="{767E3777-96B4-41BA-9CCA-7A4B8C292F20}">
      <dgm:prSet/>
      <dgm:spPr/>
      <dgm:t>
        <a:bodyPr/>
        <a:lstStyle/>
        <a:p>
          <a:endParaRPr lang="en-US"/>
        </a:p>
      </dgm:t>
    </dgm:pt>
    <dgm:pt modelId="{485A12DA-16AF-4501-81CA-3F2F27084A7F}">
      <dgm:prSet/>
      <dgm:spPr/>
      <dgm:t>
        <a:bodyPr/>
        <a:lstStyle/>
        <a:p>
          <a:endParaRPr lang="en-US" dirty="0"/>
        </a:p>
      </dgm:t>
    </dgm:pt>
    <dgm:pt modelId="{F59305B4-0C74-46BE-94DC-F0E6A6DB68CD}" type="parTrans" cxnId="{EE8A28FB-DC0B-4FDC-B993-4D6D676F41FF}">
      <dgm:prSet/>
      <dgm:spPr/>
      <dgm:t>
        <a:bodyPr/>
        <a:lstStyle/>
        <a:p>
          <a:endParaRPr lang="en-US"/>
        </a:p>
      </dgm:t>
    </dgm:pt>
    <dgm:pt modelId="{D26630D0-48C5-47D5-B7F9-2B9FF84A7F42}" type="sibTrans" cxnId="{EE8A28FB-DC0B-4FDC-B993-4D6D676F41FF}">
      <dgm:prSet/>
      <dgm:spPr/>
      <dgm:t>
        <a:bodyPr/>
        <a:lstStyle/>
        <a:p>
          <a:endParaRPr lang="en-US"/>
        </a:p>
      </dgm:t>
    </dgm:pt>
    <dgm:pt modelId="{0874ABC6-5C04-4B1F-92EF-1EE4AD57AF30}" type="pres">
      <dgm:prSet presAssocID="{36536300-2D24-4768-A7EE-50934A657781}" presName="linear" presStyleCnt="0">
        <dgm:presLayoutVars>
          <dgm:animLvl val="lvl"/>
          <dgm:resizeHandles val="exact"/>
        </dgm:presLayoutVars>
      </dgm:prSet>
      <dgm:spPr/>
    </dgm:pt>
    <dgm:pt modelId="{6C38581D-535C-46A1-BA80-9AD222811A28}" type="pres">
      <dgm:prSet presAssocID="{3A251D31-7551-46A6-8D0B-BD105FAB04A9}" presName="parentText" presStyleLbl="node1" presStyleIdx="0" presStyleCnt="6">
        <dgm:presLayoutVars>
          <dgm:chMax val="0"/>
          <dgm:bulletEnabled val="1"/>
        </dgm:presLayoutVars>
      </dgm:prSet>
      <dgm:spPr/>
    </dgm:pt>
    <dgm:pt modelId="{1AA4732E-517B-4AE8-9059-C8CAC097758E}" type="pres">
      <dgm:prSet presAssocID="{96E968EA-CB5D-4971-B916-77925B923B4A}" presName="spacer" presStyleCnt="0"/>
      <dgm:spPr/>
    </dgm:pt>
    <dgm:pt modelId="{8BE81C7D-9E3F-4079-9931-126BE727F8DF}" type="pres">
      <dgm:prSet presAssocID="{A174BF42-B7A3-4104-AB95-C1E62DF982E2}" presName="parentText" presStyleLbl="node1" presStyleIdx="1" presStyleCnt="6">
        <dgm:presLayoutVars>
          <dgm:chMax val="0"/>
          <dgm:bulletEnabled val="1"/>
        </dgm:presLayoutVars>
      </dgm:prSet>
      <dgm:spPr/>
    </dgm:pt>
    <dgm:pt modelId="{5D759496-0B84-4050-8083-FB70B0E8D832}" type="pres">
      <dgm:prSet presAssocID="{124315C5-C136-49AF-BEB7-6830C3A9E499}" presName="spacer" presStyleCnt="0"/>
      <dgm:spPr/>
    </dgm:pt>
    <dgm:pt modelId="{7AF7E66E-EDC2-40A3-9417-1E8C2716B57A}" type="pres">
      <dgm:prSet presAssocID="{3A273E94-769A-4691-9BC8-AB0A4640C524}" presName="parentText" presStyleLbl="node1" presStyleIdx="2" presStyleCnt="6">
        <dgm:presLayoutVars>
          <dgm:chMax val="0"/>
          <dgm:bulletEnabled val="1"/>
        </dgm:presLayoutVars>
      </dgm:prSet>
      <dgm:spPr/>
    </dgm:pt>
    <dgm:pt modelId="{39711114-D22A-4E8A-B182-3FCE42E1982D}" type="pres">
      <dgm:prSet presAssocID="{EC93727B-C66A-4676-93EC-9AE2ACA56B7B}" presName="spacer" presStyleCnt="0"/>
      <dgm:spPr/>
    </dgm:pt>
    <dgm:pt modelId="{E4A1E118-4D69-492F-AC46-DF7DF68172A9}" type="pres">
      <dgm:prSet presAssocID="{59804FE4-F980-4DFD-B41E-F721DFB11799}" presName="parentText" presStyleLbl="node1" presStyleIdx="3" presStyleCnt="6">
        <dgm:presLayoutVars>
          <dgm:chMax val="0"/>
          <dgm:bulletEnabled val="1"/>
        </dgm:presLayoutVars>
      </dgm:prSet>
      <dgm:spPr/>
    </dgm:pt>
    <dgm:pt modelId="{BEFE6B14-A741-45DA-A166-FFF7B56C38DF}" type="pres">
      <dgm:prSet presAssocID="{5DAE885B-8095-4721-869D-CB50CA98747A}" presName="spacer" presStyleCnt="0"/>
      <dgm:spPr/>
    </dgm:pt>
    <dgm:pt modelId="{98EFC57D-268A-4593-9888-802F2CD35886}" type="pres">
      <dgm:prSet presAssocID="{F170E3E8-3130-4335-9E66-941333977BBE}" presName="parentText" presStyleLbl="node1" presStyleIdx="4" presStyleCnt="6">
        <dgm:presLayoutVars>
          <dgm:chMax val="0"/>
          <dgm:bulletEnabled val="1"/>
        </dgm:presLayoutVars>
      </dgm:prSet>
      <dgm:spPr/>
    </dgm:pt>
    <dgm:pt modelId="{C595952F-795D-49FA-8C3F-FA52FC91D63A}" type="pres">
      <dgm:prSet presAssocID="{7691EB85-D657-468E-8FB7-12D5F79920A9}" presName="spacer" presStyleCnt="0"/>
      <dgm:spPr/>
    </dgm:pt>
    <dgm:pt modelId="{A37899A8-4F83-4E2C-9494-E57684A6AD3C}" type="pres">
      <dgm:prSet presAssocID="{FD9B118E-C8FA-4A70-8C5D-51AC4990FE51}" presName="parentText" presStyleLbl="node1" presStyleIdx="5" presStyleCnt="6">
        <dgm:presLayoutVars>
          <dgm:chMax val="0"/>
          <dgm:bulletEnabled val="1"/>
        </dgm:presLayoutVars>
      </dgm:prSet>
      <dgm:spPr/>
    </dgm:pt>
    <dgm:pt modelId="{CA620260-25CF-4EFB-9761-A8AD26CEA287}" type="pres">
      <dgm:prSet presAssocID="{FD9B118E-C8FA-4A70-8C5D-51AC4990FE51}" presName="childText" presStyleLbl="revTx" presStyleIdx="0" presStyleCnt="1">
        <dgm:presLayoutVars>
          <dgm:bulletEnabled val="1"/>
        </dgm:presLayoutVars>
      </dgm:prSet>
      <dgm:spPr/>
    </dgm:pt>
  </dgm:ptLst>
  <dgm:cxnLst>
    <dgm:cxn modelId="{167E5F1C-F449-4633-B19E-C2D251A2AA3F}" type="presOf" srcId="{485A12DA-16AF-4501-81CA-3F2F27084A7F}" destId="{CA620260-25CF-4EFB-9761-A8AD26CEA287}" srcOrd="0" destOrd="0" presId="urn:microsoft.com/office/officeart/2005/8/layout/vList2"/>
    <dgm:cxn modelId="{4130F11C-0082-49AC-9A2B-5DA7BEC29571}" type="presOf" srcId="{59804FE4-F980-4DFD-B41E-F721DFB11799}" destId="{E4A1E118-4D69-492F-AC46-DF7DF68172A9}" srcOrd="0" destOrd="0" presId="urn:microsoft.com/office/officeart/2005/8/layout/vList2"/>
    <dgm:cxn modelId="{351D791F-EDE3-4C22-A874-BACF353B4E16}" type="presOf" srcId="{36536300-2D24-4768-A7EE-50934A657781}" destId="{0874ABC6-5C04-4B1F-92EF-1EE4AD57AF30}" srcOrd="0" destOrd="0" presId="urn:microsoft.com/office/officeart/2005/8/layout/vList2"/>
    <dgm:cxn modelId="{095AB92B-A30C-478C-AF7D-167DB1233C74}" type="presOf" srcId="{3A251D31-7551-46A6-8D0B-BD105FAB04A9}" destId="{6C38581D-535C-46A1-BA80-9AD222811A28}" srcOrd="0" destOrd="0" presId="urn:microsoft.com/office/officeart/2005/8/layout/vList2"/>
    <dgm:cxn modelId="{BC672335-B59C-47CF-B04E-1B17BC6BE109}" srcId="{36536300-2D24-4768-A7EE-50934A657781}" destId="{F170E3E8-3130-4335-9E66-941333977BBE}" srcOrd="4" destOrd="0" parTransId="{6776A139-099A-4D8C-922C-61B716F9B6B7}" sibTransId="{7691EB85-D657-468E-8FB7-12D5F79920A9}"/>
    <dgm:cxn modelId="{2208F54E-046E-4EE4-9E69-85DEBD4C004A}" type="presOf" srcId="{F170E3E8-3130-4335-9E66-941333977BBE}" destId="{98EFC57D-268A-4593-9888-802F2CD35886}" srcOrd="0" destOrd="0" presId="urn:microsoft.com/office/officeart/2005/8/layout/vList2"/>
    <dgm:cxn modelId="{ED0FA654-1AD2-4EA9-AF5B-199CE2174B63}" srcId="{36536300-2D24-4768-A7EE-50934A657781}" destId="{A174BF42-B7A3-4104-AB95-C1E62DF982E2}" srcOrd="1" destOrd="0" parTransId="{C3C4DF79-6313-4302-8AFE-8F51E8224245}" sibTransId="{124315C5-C136-49AF-BEB7-6830C3A9E499}"/>
    <dgm:cxn modelId="{767E3777-96B4-41BA-9CCA-7A4B8C292F20}" srcId="{36536300-2D24-4768-A7EE-50934A657781}" destId="{FD9B118E-C8FA-4A70-8C5D-51AC4990FE51}" srcOrd="5" destOrd="0" parTransId="{EFE7F615-F1E6-4D4C-B644-2A219206A154}" sibTransId="{FC0574AD-DA86-422F-B352-53A0F565BEB4}"/>
    <dgm:cxn modelId="{2116769A-72B3-44C9-95A4-F7FFB3BBB12A}" srcId="{36536300-2D24-4768-A7EE-50934A657781}" destId="{3A273E94-769A-4691-9BC8-AB0A4640C524}" srcOrd="2" destOrd="0" parTransId="{54D2E71A-A8AA-457C-A65C-02257572E877}" sibTransId="{EC93727B-C66A-4676-93EC-9AE2ACA56B7B}"/>
    <dgm:cxn modelId="{B73523A8-76D4-487D-BADB-71770CD8C3EA}" type="presOf" srcId="{FD9B118E-C8FA-4A70-8C5D-51AC4990FE51}" destId="{A37899A8-4F83-4E2C-9494-E57684A6AD3C}" srcOrd="0" destOrd="0" presId="urn:microsoft.com/office/officeart/2005/8/layout/vList2"/>
    <dgm:cxn modelId="{7748B2BC-2633-4905-88C8-8738C59D67C2}" srcId="{36536300-2D24-4768-A7EE-50934A657781}" destId="{3A251D31-7551-46A6-8D0B-BD105FAB04A9}" srcOrd="0" destOrd="0" parTransId="{E0191ED7-4337-4287-8746-AF8CB605EB04}" sibTransId="{96E968EA-CB5D-4971-B916-77925B923B4A}"/>
    <dgm:cxn modelId="{F1DCB0D4-943E-41B8-9359-87D9B06A05AD}" srcId="{36536300-2D24-4768-A7EE-50934A657781}" destId="{59804FE4-F980-4DFD-B41E-F721DFB11799}" srcOrd="3" destOrd="0" parTransId="{60B39C01-875C-4360-8A3D-90C44FAF4C0B}" sibTransId="{5DAE885B-8095-4721-869D-CB50CA98747A}"/>
    <dgm:cxn modelId="{48D1D2D6-EE6D-4F00-9FED-B750D2CE0FFE}" type="presOf" srcId="{A174BF42-B7A3-4104-AB95-C1E62DF982E2}" destId="{8BE81C7D-9E3F-4079-9931-126BE727F8DF}" srcOrd="0" destOrd="0" presId="urn:microsoft.com/office/officeart/2005/8/layout/vList2"/>
    <dgm:cxn modelId="{DC42ADD7-9AFC-45FC-AAF1-A5FDB48756ED}" type="presOf" srcId="{3A273E94-769A-4691-9BC8-AB0A4640C524}" destId="{7AF7E66E-EDC2-40A3-9417-1E8C2716B57A}" srcOrd="0" destOrd="0" presId="urn:microsoft.com/office/officeart/2005/8/layout/vList2"/>
    <dgm:cxn modelId="{EE8A28FB-DC0B-4FDC-B993-4D6D676F41FF}" srcId="{FD9B118E-C8FA-4A70-8C5D-51AC4990FE51}" destId="{485A12DA-16AF-4501-81CA-3F2F27084A7F}" srcOrd="0" destOrd="0" parTransId="{F59305B4-0C74-46BE-94DC-F0E6A6DB68CD}" sibTransId="{D26630D0-48C5-47D5-B7F9-2B9FF84A7F42}"/>
    <dgm:cxn modelId="{9968625A-A9F0-4608-A825-8800978B7CBF}" type="presParOf" srcId="{0874ABC6-5C04-4B1F-92EF-1EE4AD57AF30}" destId="{6C38581D-535C-46A1-BA80-9AD222811A28}" srcOrd="0" destOrd="0" presId="urn:microsoft.com/office/officeart/2005/8/layout/vList2"/>
    <dgm:cxn modelId="{45822A5E-4702-4BC6-BE57-4B75B0E9D9FB}" type="presParOf" srcId="{0874ABC6-5C04-4B1F-92EF-1EE4AD57AF30}" destId="{1AA4732E-517B-4AE8-9059-C8CAC097758E}" srcOrd="1" destOrd="0" presId="urn:microsoft.com/office/officeart/2005/8/layout/vList2"/>
    <dgm:cxn modelId="{2353B4C0-FDA5-464E-86DE-1D389509ABFA}" type="presParOf" srcId="{0874ABC6-5C04-4B1F-92EF-1EE4AD57AF30}" destId="{8BE81C7D-9E3F-4079-9931-126BE727F8DF}" srcOrd="2" destOrd="0" presId="urn:microsoft.com/office/officeart/2005/8/layout/vList2"/>
    <dgm:cxn modelId="{234D7406-00A5-422C-8BFD-D3499279A45D}" type="presParOf" srcId="{0874ABC6-5C04-4B1F-92EF-1EE4AD57AF30}" destId="{5D759496-0B84-4050-8083-FB70B0E8D832}" srcOrd="3" destOrd="0" presId="urn:microsoft.com/office/officeart/2005/8/layout/vList2"/>
    <dgm:cxn modelId="{907107CF-4560-41BD-92D0-2881B81A95D6}" type="presParOf" srcId="{0874ABC6-5C04-4B1F-92EF-1EE4AD57AF30}" destId="{7AF7E66E-EDC2-40A3-9417-1E8C2716B57A}" srcOrd="4" destOrd="0" presId="urn:microsoft.com/office/officeart/2005/8/layout/vList2"/>
    <dgm:cxn modelId="{AD64A38B-696C-4C0E-9C35-E4D1F8E8CE6F}" type="presParOf" srcId="{0874ABC6-5C04-4B1F-92EF-1EE4AD57AF30}" destId="{39711114-D22A-4E8A-B182-3FCE42E1982D}" srcOrd="5" destOrd="0" presId="urn:microsoft.com/office/officeart/2005/8/layout/vList2"/>
    <dgm:cxn modelId="{A29CBFA3-D572-4939-8E13-86A74F14D360}" type="presParOf" srcId="{0874ABC6-5C04-4B1F-92EF-1EE4AD57AF30}" destId="{E4A1E118-4D69-492F-AC46-DF7DF68172A9}" srcOrd="6" destOrd="0" presId="urn:microsoft.com/office/officeart/2005/8/layout/vList2"/>
    <dgm:cxn modelId="{FE4A9C07-6D13-432C-A412-D898F5E0DDFD}" type="presParOf" srcId="{0874ABC6-5C04-4B1F-92EF-1EE4AD57AF30}" destId="{BEFE6B14-A741-45DA-A166-FFF7B56C38DF}" srcOrd="7" destOrd="0" presId="urn:microsoft.com/office/officeart/2005/8/layout/vList2"/>
    <dgm:cxn modelId="{8AC7363F-DF61-421D-911B-D1138C4002DD}" type="presParOf" srcId="{0874ABC6-5C04-4B1F-92EF-1EE4AD57AF30}" destId="{98EFC57D-268A-4593-9888-802F2CD35886}" srcOrd="8" destOrd="0" presId="urn:microsoft.com/office/officeart/2005/8/layout/vList2"/>
    <dgm:cxn modelId="{D762777F-4DC3-4158-97DA-7C0D77A5C6FA}" type="presParOf" srcId="{0874ABC6-5C04-4B1F-92EF-1EE4AD57AF30}" destId="{C595952F-795D-49FA-8C3F-FA52FC91D63A}" srcOrd="9" destOrd="0" presId="urn:microsoft.com/office/officeart/2005/8/layout/vList2"/>
    <dgm:cxn modelId="{09516D9B-091C-4AA1-B53F-8B4B948B323C}" type="presParOf" srcId="{0874ABC6-5C04-4B1F-92EF-1EE4AD57AF30}" destId="{A37899A8-4F83-4E2C-9494-E57684A6AD3C}" srcOrd="10" destOrd="0" presId="urn:microsoft.com/office/officeart/2005/8/layout/vList2"/>
    <dgm:cxn modelId="{1F29011D-E4FF-42B8-A7AD-87F97E5D1437}" type="presParOf" srcId="{0874ABC6-5C04-4B1F-92EF-1EE4AD57AF30}" destId="{CA620260-25CF-4EFB-9761-A8AD26CEA28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2DA95E-BBE8-42B7-AE13-AFBAC021267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22CE72C8-5C5A-4B1D-8B48-8AE970E3753C}">
      <dgm:prSet/>
      <dgm:spPr/>
      <dgm:t>
        <a:bodyPr/>
        <a:lstStyle/>
        <a:p>
          <a:r>
            <a:rPr lang="en-GB"/>
            <a:t>-</a:t>
          </a:r>
          <a:r>
            <a:rPr lang="vi-VN"/>
            <a:t>Tính đơn giản</a:t>
          </a:r>
          <a:endParaRPr lang="en-US"/>
        </a:p>
      </dgm:t>
    </dgm:pt>
    <dgm:pt modelId="{3ACD14DD-70E4-46A1-A180-1C769B53122C}" type="parTrans" cxnId="{E280A957-09B5-46EB-9F10-CD6A16E1BE25}">
      <dgm:prSet/>
      <dgm:spPr/>
      <dgm:t>
        <a:bodyPr/>
        <a:lstStyle/>
        <a:p>
          <a:endParaRPr lang="en-US"/>
        </a:p>
      </dgm:t>
    </dgm:pt>
    <dgm:pt modelId="{8373D4CD-F1E2-4E4D-AADE-AF1D62F9501D}" type="sibTrans" cxnId="{E280A957-09B5-46EB-9F10-CD6A16E1BE25}">
      <dgm:prSet/>
      <dgm:spPr/>
      <dgm:t>
        <a:bodyPr/>
        <a:lstStyle/>
        <a:p>
          <a:endParaRPr lang="en-US"/>
        </a:p>
      </dgm:t>
    </dgm:pt>
    <dgm:pt modelId="{5199D6FA-D8B4-4D15-AD0A-D91CC59A9A51}">
      <dgm:prSet/>
      <dgm:spPr/>
      <dgm:t>
        <a:bodyPr/>
        <a:lstStyle/>
        <a:p>
          <a:r>
            <a:rPr lang="en-GB"/>
            <a:t>-</a:t>
          </a:r>
          <a:r>
            <a:rPr lang="vi-VN"/>
            <a:t>Hiệu suất cao </a:t>
          </a:r>
          <a:endParaRPr lang="en-US"/>
        </a:p>
      </dgm:t>
    </dgm:pt>
    <dgm:pt modelId="{02AA602C-9869-421D-A580-6B8F283A8F49}" type="parTrans" cxnId="{48683B94-0311-4348-B8E1-83DF47410B2C}">
      <dgm:prSet/>
      <dgm:spPr/>
      <dgm:t>
        <a:bodyPr/>
        <a:lstStyle/>
        <a:p>
          <a:endParaRPr lang="en-US"/>
        </a:p>
      </dgm:t>
    </dgm:pt>
    <dgm:pt modelId="{74E46D09-9E8B-4AAC-B3AD-6B28526F47AF}" type="sibTrans" cxnId="{48683B94-0311-4348-B8E1-83DF47410B2C}">
      <dgm:prSet/>
      <dgm:spPr/>
      <dgm:t>
        <a:bodyPr/>
        <a:lstStyle/>
        <a:p>
          <a:endParaRPr lang="en-US"/>
        </a:p>
      </dgm:t>
    </dgm:pt>
    <dgm:pt modelId="{88E80F5C-575E-4618-8B2B-6478CDDFAA8E}">
      <dgm:prSet/>
      <dgm:spPr/>
      <dgm:t>
        <a:bodyPr/>
        <a:lstStyle/>
        <a:p>
          <a:r>
            <a:rPr lang="en-GB"/>
            <a:t>-</a:t>
          </a:r>
          <a:r>
            <a:rPr lang="vi-VN"/>
            <a:t>Bảo mật vừa phải</a:t>
          </a:r>
          <a:endParaRPr lang="en-US"/>
        </a:p>
      </dgm:t>
    </dgm:pt>
    <dgm:pt modelId="{7CB7E7FF-5E87-42A0-894F-1E710E3A9DD2}" type="parTrans" cxnId="{4ABA771D-950C-4DD3-A359-2C36F9659B34}">
      <dgm:prSet/>
      <dgm:spPr/>
      <dgm:t>
        <a:bodyPr/>
        <a:lstStyle/>
        <a:p>
          <a:endParaRPr lang="en-US"/>
        </a:p>
      </dgm:t>
    </dgm:pt>
    <dgm:pt modelId="{72EAF235-125E-4000-93C2-2650C8428CC3}" type="sibTrans" cxnId="{4ABA771D-950C-4DD3-A359-2C36F9659B34}">
      <dgm:prSet/>
      <dgm:spPr/>
      <dgm:t>
        <a:bodyPr/>
        <a:lstStyle/>
        <a:p>
          <a:endParaRPr lang="en-US"/>
        </a:p>
      </dgm:t>
    </dgm:pt>
    <dgm:pt modelId="{78A4E927-ABBD-43F5-9DBA-D404789365E0}">
      <dgm:prSet/>
      <dgm:spPr/>
      <dgm:t>
        <a:bodyPr/>
        <a:lstStyle/>
        <a:p>
          <a:r>
            <a:rPr lang="en-GB"/>
            <a:t>-</a:t>
          </a:r>
          <a:r>
            <a:rPr lang="vi-VN"/>
            <a:t>Tính bảo mật phụ thuộc hoàn toàn vào việc bảo vệ tính bí mật của khóa</a:t>
          </a:r>
          <a:endParaRPr lang="en-US"/>
        </a:p>
      </dgm:t>
    </dgm:pt>
    <dgm:pt modelId="{A9F16728-7B29-49A8-A21E-93A9CF0FC7EB}" type="parTrans" cxnId="{75BE38DD-3F81-4B68-8BBD-D075356BF885}">
      <dgm:prSet/>
      <dgm:spPr/>
      <dgm:t>
        <a:bodyPr/>
        <a:lstStyle/>
        <a:p>
          <a:endParaRPr lang="en-US"/>
        </a:p>
      </dgm:t>
    </dgm:pt>
    <dgm:pt modelId="{68D388AA-7B83-421C-9CE8-DF7435937CA0}" type="sibTrans" cxnId="{75BE38DD-3F81-4B68-8BBD-D075356BF885}">
      <dgm:prSet/>
      <dgm:spPr/>
      <dgm:t>
        <a:bodyPr/>
        <a:lstStyle/>
        <a:p>
          <a:endParaRPr lang="en-US"/>
        </a:p>
      </dgm:t>
    </dgm:pt>
    <dgm:pt modelId="{830B9521-AC5C-4094-BAA5-B51E5383CE00}">
      <dgm:prSet/>
      <dgm:spPr/>
      <dgm:t>
        <a:bodyPr/>
        <a:lstStyle/>
        <a:p>
          <a:r>
            <a:rPr lang="en-GB"/>
            <a:t>-</a:t>
          </a:r>
          <a:r>
            <a:rPr lang="vi-VN"/>
            <a:t>Khả năng mở rộng hạn chế do khó quản lý và phân phối khóa cho nhiều đối tượng.</a:t>
          </a:r>
          <a:endParaRPr lang="en-US"/>
        </a:p>
      </dgm:t>
    </dgm:pt>
    <dgm:pt modelId="{630034AA-BBC4-4820-8A4D-670CD1A7D52C}" type="parTrans" cxnId="{FBDB0845-1F35-4CE3-AF4F-E1E0D09666AD}">
      <dgm:prSet/>
      <dgm:spPr/>
      <dgm:t>
        <a:bodyPr/>
        <a:lstStyle/>
        <a:p>
          <a:endParaRPr lang="en-US"/>
        </a:p>
      </dgm:t>
    </dgm:pt>
    <dgm:pt modelId="{ED0B96C6-BDAE-45D2-802B-E2354FCA6F85}" type="sibTrans" cxnId="{FBDB0845-1F35-4CE3-AF4F-E1E0D09666AD}">
      <dgm:prSet/>
      <dgm:spPr/>
      <dgm:t>
        <a:bodyPr/>
        <a:lstStyle/>
        <a:p>
          <a:endParaRPr lang="en-US"/>
        </a:p>
      </dgm:t>
    </dgm:pt>
    <dgm:pt modelId="{714DFCDE-0CA9-4F7E-86E3-DBDEB210695E}" type="pres">
      <dgm:prSet presAssocID="{1C2DA95E-BBE8-42B7-AE13-AFBAC021267F}" presName="outerComposite" presStyleCnt="0">
        <dgm:presLayoutVars>
          <dgm:chMax val="5"/>
          <dgm:dir/>
          <dgm:resizeHandles val="exact"/>
        </dgm:presLayoutVars>
      </dgm:prSet>
      <dgm:spPr/>
    </dgm:pt>
    <dgm:pt modelId="{0C8096CD-2800-4681-AAE6-9E177C5038BE}" type="pres">
      <dgm:prSet presAssocID="{1C2DA95E-BBE8-42B7-AE13-AFBAC021267F}" presName="dummyMaxCanvas" presStyleCnt="0">
        <dgm:presLayoutVars/>
      </dgm:prSet>
      <dgm:spPr/>
    </dgm:pt>
    <dgm:pt modelId="{DCDCF85D-2096-4699-99A3-D7C5DA5ADD26}" type="pres">
      <dgm:prSet presAssocID="{1C2DA95E-BBE8-42B7-AE13-AFBAC021267F}" presName="FiveNodes_1" presStyleLbl="node1" presStyleIdx="0" presStyleCnt="5">
        <dgm:presLayoutVars>
          <dgm:bulletEnabled val="1"/>
        </dgm:presLayoutVars>
      </dgm:prSet>
      <dgm:spPr/>
    </dgm:pt>
    <dgm:pt modelId="{A6EE3102-1C4F-4711-B198-5FA3EDB25FF9}" type="pres">
      <dgm:prSet presAssocID="{1C2DA95E-BBE8-42B7-AE13-AFBAC021267F}" presName="FiveNodes_2" presStyleLbl="node1" presStyleIdx="1" presStyleCnt="5">
        <dgm:presLayoutVars>
          <dgm:bulletEnabled val="1"/>
        </dgm:presLayoutVars>
      </dgm:prSet>
      <dgm:spPr/>
    </dgm:pt>
    <dgm:pt modelId="{B689184E-19DC-4C91-B307-0A1314BCBB59}" type="pres">
      <dgm:prSet presAssocID="{1C2DA95E-BBE8-42B7-AE13-AFBAC021267F}" presName="FiveNodes_3" presStyleLbl="node1" presStyleIdx="2" presStyleCnt="5">
        <dgm:presLayoutVars>
          <dgm:bulletEnabled val="1"/>
        </dgm:presLayoutVars>
      </dgm:prSet>
      <dgm:spPr/>
    </dgm:pt>
    <dgm:pt modelId="{DE32F5F4-7E1A-4AAA-A71C-D8EAEA318092}" type="pres">
      <dgm:prSet presAssocID="{1C2DA95E-BBE8-42B7-AE13-AFBAC021267F}" presName="FiveNodes_4" presStyleLbl="node1" presStyleIdx="3" presStyleCnt="5">
        <dgm:presLayoutVars>
          <dgm:bulletEnabled val="1"/>
        </dgm:presLayoutVars>
      </dgm:prSet>
      <dgm:spPr/>
    </dgm:pt>
    <dgm:pt modelId="{55682E0B-5AD7-40D5-AFCF-33C0963C8DFA}" type="pres">
      <dgm:prSet presAssocID="{1C2DA95E-BBE8-42B7-AE13-AFBAC021267F}" presName="FiveNodes_5" presStyleLbl="node1" presStyleIdx="4" presStyleCnt="5">
        <dgm:presLayoutVars>
          <dgm:bulletEnabled val="1"/>
        </dgm:presLayoutVars>
      </dgm:prSet>
      <dgm:spPr/>
    </dgm:pt>
    <dgm:pt modelId="{E938E8DE-8CF2-4679-99B6-61CC4FF37DCE}" type="pres">
      <dgm:prSet presAssocID="{1C2DA95E-BBE8-42B7-AE13-AFBAC021267F}" presName="FiveConn_1-2" presStyleLbl="fgAccFollowNode1" presStyleIdx="0" presStyleCnt="4">
        <dgm:presLayoutVars>
          <dgm:bulletEnabled val="1"/>
        </dgm:presLayoutVars>
      </dgm:prSet>
      <dgm:spPr/>
    </dgm:pt>
    <dgm:pt modelId="{5F86FD72-4F84-4F93-8969-DD44EC43D9C6}" type="pres">
      <dgm:prSet presAssocID="{1C2DA95E-BBE8-42B7-AE13-AFBAC021267F}" presName="FiveConn_2-3" presStyleLbl="fgAccFollowNode1" presStyleIdx="1" presStyleCnt="4">
        <dgm:presLayoutVars>
          <dgm:bulletEnabled val="1"/>
        </dgm:presLayoutVars>
      </dgm:prSet>
      <dgm:spPr/>
    </dgm:pt>
    <dgm:pt modelId="{3F495060-60BE-4E75-86FC-1DCA7F5FF863}" type="pres">
      <dgm:prSet presAssocID="{1C2DA95E-BBE8-42B7-AE13-AFBAC021267F}" presName="FiveConn_3-4" presStyleLbl="fgAccFollowNode1" presStyleIdx="2" presStyleCnt="4">
        <dgm:presLayoutVars>
          <dgm:bulletEnabled val="1"/>
        </dgm:presLayoutVars>
      </dgm:prSet>
      <dgm:spPr/>
    </dgm:pt>
    <dgm:pt modelId="{38AB85EA-EB8C-4F35-AB43-5E0A53AF7C83}" type="pres">
      <dgm:prSet presAssocID="{1C2DA95E-BBE8-42B7-AE13-AFBAC021267F}" presName="FiveConn_4-5" presStyleLbl="fgAccFollowNode1" presStyleIdx="3" presStyleCnt="4">
        <dgm:presLayoutVars>
          <dgm:bulletEnabled val="1"/>
        </dgm:presLayoutVars>
      </dgm:prSet>
      <dgm:spPr/>
    </dgm:pt>
    <dgm:pt modelId="{C92AB912-1D75-46DD-BC9F-049E84DF5D1A}" type="pres">
      <dgm:prSet presAssocID="{1C2DA95E-BBE8-42B7-AE13-AFBAC021267F}" presName="FiveNodes_1_text" presStyleLbl="node1" presStyleIdx="4" presStyleCnt="5">
        <dgm:presLayoutVars>
          <dgm:bulletEnabled val="1"/>
        </dgm:presLayoutVars>
      </dgm:prSet>
      <dgm:spPr/>
    </dgm:pt>
    <dgm:pt modelId="{3C4D717C-F31E-4D5E-8F2B-28003B98B97E}" type="pres">
      <dgm:prSet presAssocID="{1C2DA95E-BBE8-42B7-AE13-AFBAC021267F}" presName="FiveNodes_2_text" presStyleLbl="node1" presStyleIdx="4" presStyleCnt="5">
        <dgm:presLayoutVars>
          <dgm:bulletEnabled val="1"/>
        </dgm:presLayoutVars>
      </dgm:prSet>
      <dgm:spPr/>
    </dgm:pt>
    <dgm:pt modelId="{6070E3B1-A9B2-4EF9-B847-AD3B68A580ED}" type="pres">
      <dgm:prSet presAssocID="{1C2DA95E-BBE8-42B7-AE13-AFBAC021267F}" presName="FiveNodes_3_text" presStyleLbl="node1" presStyleIdx="4" presStyleCnt="5">
        <dgm:presLayoutVars>
          <dgm:bulletEnabled val="1"/>
        </dgm:presLayoutVars>
      </dgm:prSet>
      <dgm:spPr/>
    </dgm:pt>
    <dgm:pt modelId="{EAD6249E-BC2C-4109-98C9-6761633C04EC}" type="pres">
      <dgm:prSet presAssocID="{1C2DA95E-BBE8-42B7-AE13-AFBAC021267F}" presName="FiveNodes_4_text" presStyleLbl="node1" presStyleIdx="4" presStyleCnt="5">
        <dgm:presLayoutVars>
          <dgm:bulletEnabled val="1"/>
        </dgm:presLayoutVars>
      </dgm:prSet>
      <dgm:spPr/>
    </dgm:pt>
    <dgm:pt modelId="{9AE21330-DAC5-4057-8209-CA0562572F28}" type="pres">
      <dgm:prSet presAssocID="{1C2DA95E-BBE8-42B7-AE13-AFBAC021267F}" presName="FiveNodes_5_text" presStyleLbl="node1" presStyleIdx="4" presStyleCnt="5">
        <dgm:presLayoutVars>
          <dgm:bulletEnabled val="1"/>
        </dgm:presLayoutVars>
      </dgm:prSet>
      <dgm:spPr/>
    </dgm:pt>
  </dgm:ptLst>
  <dgm:cxnLst>
    <dgm:cxn modelId="{43084F01-9465-4F41-92A8-469340AE1935}" type="presOf" srcId="{5199D6FA-D8B4-4D15-AD0A-D91CC59A9A51}" destId="{3C4D717C-F31E-4D5E-8F2B-28003B98B97E}" srcOrd="1" destOrd="0" presId="urn:microsoft.com/office/officeart/2005/8/layout/vProcess5"/>
    <dgm:cxn modelId="{31CDEC07-1F59-4BA9-93EB-58340454AD4D}" type="presOf" srcId="{68D388AA-7B83-421C-9CE8-DF7435937CA0}" destId="{38AB85EA-EB8C-4F35-AB43-5E0A53AF7C83}" srcOrd="0" destOrd="0" presId="urn:microsoft.com/office/officeart/2005/8/layout/vProcess5"/>
    <dgm:cxn modelId="{55010417-176B-46FD-9B7C-1ED04AEDA959}" type="presOf" srcId="{72EAF235-125E-4000-93C2-2650C8428CC3}" destId="{3F495060-60BE-4E75-86FC-1DCA7F5FF863}" srcOrd="0" destOrd="0" presId="urn:microsoft.com/office/officeart/2005/8/layout/vProcess5"/>
    <dgm:cxn modelId="{4ABA771D-950C-4DD3-A359-2C36F9659B34}" srcId="{1C2DA95E-BBE8-42B7-AE13-AFBAC021267F}" destId="{88E80F5C-575E-4618-8B2B-6478CDDFAA8E}" srcOrd="2" destOrd="0" parTransId="{7CB7E7FF-5E87-42A0-894F-1E710E3A9DD2}" sibTransId="{72EAF235-125E-4000-93C2-2650C8428CC3}"/>
    <dgm:cxn modelId="{78F2C31F-D217-4DFB-98D8-8C1371FF7150}" type="presOf" srcId="{78A4E927-ABBD-43F5-9DBA-D404789365E0}" destId="{DE32F5F4-7E1A-4AAA-A71C-D8EAEA318092}" srcOrd="0" destOrd="0" presId="urn:microsoft.com/office/officeart/2005/8/layout/vProcess5"/>
    <dgm:cxn modelId="{CAC0EA22-4B6A-4089-B0AE-5287D7634BF2}" type="presOf" srcId="{74E46D09-9E8B-4AAC-B3AD-6B28526F47AF}" destId="{5F86FD72-4F84-4F93-8969-DD44EC43D9C6}" srcOrd="0" destOrd="0" presId="urn:microsoft.com/office/officeart/2005/8/layout/vProcess5"/>
    <dgm:cxn modelId="{FFD2BF3D-E1E6-4808-AF19-C1527990DF0D}" type="presOf" srcId="{22CE72C8-5C5A-4B1D-8B48-8AE970E3753C}" destId="{C92AB912-1D75-46DD-BC9F-049E84DF5D1A}" srcOrd="1" destOrd="0" presId="urn:microsoft.com/office/officeart/2005/8/layout/vProcess5"/>
    <dgm:cxn modelId="{D367AB5F-729E-4020-885B-3791E1CED6A7}" type="presOf" srcId="{5199D6FA-D8B4-4D15-AD0A-D91CC59A9A51}" destId="{A6EE3102-1C4F-4711-B198-5FA3EDB25FF9}" srcOrd="0" destOrd="0" presId="urn:microsoft.com/office/officeart/2005/8/layout/vProcess5"/>
    <dgm:cxn modelId="{994C7F41-3B71-4DA0-A548-B9EB889736EF}" type="presOf" srcId="{1C2DA95E-BBE8-42B7-AE13-AFBAC021267F}" destId="{714DFCDE-0CA9-4F7E-86E3-DBDEB210695E}" srcOrd="0" destOrd="0" presId="urn:microsoft.com/office/officeart/2005/8/layout/vProcess5"/>
    <dgm:cxn modelId="{FBDB0845-1F35-4CE3-AF4F-E1E0D09666AD}" srcId="{1C2DA95E-BBE8-42B7-AE13-AFBAC021267F}" destId="{830B9521-AC5C-4094-BAA5-B51E5383CE00}" srcOrd="4" destOrd="0" parTransId="{630034AA-BBC4-4820-8A4D-670CD1A7D52C}" sibTransId="{ED0B96C6-BDAE-45D2-802B-E2354FCA6F85}"/>
    <dgm:cxn modelId="{E280A957-09B5-46EB-9F10-CD6A16E1BE25}" srcId="{1C2DA95E-BBE8-42B7-AE13-AFBAC021267F}" destId="{22CE72C8-5C5A-4B1D-8B48-8AE970E3753C}" srcOrd="0" destOrd="0" parTransId="{3ACD14DD-70E4-46A1-A180-1C769B53122C}" sibTransId="{8373D4CD-F1E2-4E4D-AADE-AF1D62F9501D}"/>
    <dgm:cxn modelId="{904F947F-C125-49E0-A9F4-A22232BF886F}" type="presOf" srcId="{8373D4CD-F1E2-4E4D-AADE-AF1D62F9501D}" destId="{E938E8DE-8CF2-4679-99B6-61CC4FF37DCE}" srcOrd="0" destOrd="0" presId="urn:microsoft.com/office/officeart/2005/8/layout/vProcess5"/>
    <dgm:cxn modelId="{FFA5A691-2CB4-40D6-860A-605D21DC6838}" type="presOf" srcId="{78A4E927-ABBD-43F5-9DBA-D404789365E0}" destId="{EAD6249E-BC2C-4109-98C9-6761633C04EC}" srcOrd="1" destOrd="0" presId="urn:microsoft.com/office/officeart/2005/8/layout/vProcess5"/>
    <dgm:cxn modelId="{48683B94-0311-4348-B8E1-83DF47410B2C}" srcId="{1C2DA95E-BBE8-42B7-AE13-AFBAC021267F}" destId="{5199D6FA-D8B4-4D15-AD0A-D91CC59A9A51}" srcOrd="1" destOrd="0" parTransId="{02AA602C-9869-421D-A580-6B8F283A8F49}" sibTransId="{74E46D09-9E8B-4AAC-B3AD-6B28526F47AF}"/>
    <dgm:cxn modelId="{F49ECFAD-9544-4533-B614-CF35DC373494}" type="presOf" srcId="{88E80F5C-575E-4618-8B2B-6478CDDFAA8E}" destId="{B689184E-19DC-4C91-B307-0A1314BCBB59}" srcOrd="0" destOrd="0" presId="urn:microsoft.com/office/officeart/2005/8/layout/vProcess5"/>
    <dgm:cxn modelId="{5BEE03BF-A3D1-4FB2-9F1B-183A2378D1A1}" type="presOf" srcId="{22CE72C8-5C5A-4B1D-8B48-8AE970E3753C}" destId="{DCDCF85D-2096-4699-99A3-D7C5DA5ADD26}" srcOrd="0" destOrd="0" presId="urn:microsoft.com/office/officeart/2005/8/layout/vProcess5"/>
    <dgm:cxn modelId="{296637C1-2B69-47BE-AECC-1AF21ED8412A}" type="presOf" srcId="{830B9521-AC5C-4094-BAA5-B51E5383CE00}" destId="{9AE21330-DAC5-4057-8209-CA0562572F28}" srcOrd="1" destOrd="0" presId="urn:microsoft.com/office/officeart/2005/8/layout/vProcess5"/>
    <dgm:cxn modelId="{50D21EDB-2632-4797-AF58-88B13E9056D4}" type="presOf" srcId="{830B9521-AC5C-4094-BAA5-B51E5383CE00}" destId="{55682E0B-5AD7-40D5-AFCF-33C0963C8DFA}" srcOrd="0" destOrd="0" presId="urn:microsoft.com/office/officeart/2005/8/layout/vProcess5"/>
    <dgm:cxn modelId="{75BE38DD-3F81-4B68-8BBD-D075356BF885}" srcId="{1C2DA95E-BBE8-42B7-AE13-AFBAC021267F}" destId="{78A4E927-ABBD-43F5-9DBA-D404789365E0}" srcOrd="3" destOrd="0" parTransId="{A9F16728-7B29-49A8-A21E-93A9CF0FC7EB}" sibTransId="{68D388AA-7B83-421C-9CE8-DF7435937CA0}"/>
    <dgm:cxn modelId="{CF2DACF0-7B22-4C53-A4BE-D5EEADAA8F4A}" type="presOf" srcId="{88E80F5C-575E-4618-8B2B-6478CDDFAA8E}" destId="{6070E3B1-A9B2-4EF9-B847-AD3B68A580ED}" srcOrd="1" destOrd="0" presId="urn:microsoft.com/office/officeart/2005/8/layout/vProcess5"/>
    <dgm:cxn modelId="{A2DD77BA-C9D0-4521-802B-CCF34F5E42E0}" type="presParOf" srcId="{714DFCDE-0CA9-4F7E-86E3-DBDEB210695E}" destId="{0C8096CD-2800-4681-AAE6-9E177C5038BE}" srcOrd="0" destOrd="0" presId="urn:microsoft.com/office/officeart/2005/8/layout/vProcess5"/>
    <dgm:cxn modelId="{68D31717-AB98-4016-8E32-B31D54506675}" type="presParOf" srcId="{714DFCDE-0CA9-4F7E-86E3-DBDEB210695E}" destId="{DCDCF85D-2096-4699-99A3-D7C5DA5ADD26}" srcOrd="1" destOrd="0" presId="urn:microsoft.com/office/officeart/2005/8/layout/vProcess5"/>
    <dgm:cxn modelId="{F6FBEDCB-2270-4FBA-8021-68BDCEE2C16D}" type="presParOf" srcId="{714DFCDE-0CA9-4F7E-86E3-DBDEB210695E}" destId="{A6EE3102-1C4F-4711-B198-5FA3EDB25FF9}" srcOrd="2" destOrd="0" presId="urn:microsoft.com/office/officeart/2005/8/layout/vProcess5"/>
    <dgm:cxn modelId="{4CBEC21F-B88C-4B9E-A990-225E670A80E7}" type="presParOf" srcId="{714DFCDE-0CA9-4F7E-86E3-DBDEB210695E}" destId="{B689184E-19DC-4C91-B307-0A1314BCBB59}" srcOrd="3" destOrd="0" presId="urn:microsoft.com/office/officeart/2005/8/layout/vProcess5"/>
    <dgm:cxn modelId="{8E4666A3-9F6D-4165-A946-12358B696276}" type="presParOf" srcId="{714DFCDE-0CA9-4F7E-86E3-DBDEB210695E}" destId="{DE32F5F4-7E1A-4AAA-A71C-D8EAEA318092}" srcOrd="4" destOrd="0" presId="urn:microsoft.com/office/officeart/2005/8/layout/vProcess5"/>
    <dgm:cxn modelId="{2C311518-09B7-46B0-B34F-80C3A80036C7}" type="presParOf" srcId="{714DFCDE-0CA9-4F7E-86E3-DBDEB210695E}" destId="{55682E0B-5AD7-40D5-AFCF-33C0963C8DFA}" srcOrd="5" destOrd="0" presId="urn:microsoft.com/office/officeart/2005/8/layout/vProcess5"/>
    <dgm:cxn modelId="{4421EAD7-9093-4CBF-BEBA-0243BFE1CDE7}" type="presParOf" srcId="{714DFCDE-0CA9-4F7E-86E3-DBDEB210695E}" destId="{E938E8DE-8CF2-4679-99B6-61CC4FF37DCE}" srcOrd="6" destOrd="0" presId="urn:microsoft.com/office/officeart/2005/8/layout/vProcess5"/>
    <dgm:cxn modelId="{A5D5E756-DEAD-4016-A1D1-F05A19E6EDDF}" type="presParOf" srcId="{714DFCDE-0CA9-4F7E-86E3-DBDEB210695E}" destId="{5F86FD72-4F84-4F93-8969-DD44EC43D9C6}" srcOrd="7" destOrd="0" presId="urn:microsoft.com/office/officeart/2005/8/layout/vProcess5"/>
    <dgm:cxn modelId="{C4F5A218-7878-4DD3-A157-9CD7D6DB4F53}" type="presParOf" srcId="{714DFCDE-0CA9-4F7E-86E3-DBDEB210695E}" destId="{3F495060-60BE-4E75-86FC-1DCA7F5FF863}" srcOrd="8" destOrd="0" presId="urn:microsoft.com/office/officeart/2005/8/layout/vProcess5"/>
    <dgm:cxn modelId="{796C64D5-94F9-4267-B6FC-DA967AE5564B}" type="presParOf" srcId="{714DFCDE-0CA9-4F7E-86E3-DBDEB210695E}" destId="{38AB85EA-EB8C-4F35-AB43-5E0A53AF7C83}" srcOrd="9" destOrd="0" presId="urn:microsoft.com/office/officeart/2005/8/layout/vProcess5"/>
    <dgm:cxn modelId="{BBA76C26-035E-47B4-9B5E-D86340443930}" type="presParOf" srcId="{714DFCDE-0CA9-4F7E-86E3-DBDEB210695E}" destId="{C92AB912-1D75-46DD-BC9F-049E84DF5D1A}" srcOrd="10" destOrd="0" presId="urn:microsoft.com/office/officeart/2005/8/layout/vProcess5"/>
    <dgm:cxn modelId="{F84442F9-C17E-4F4D-9AD1-786A8C38EF3E}" type="presParOf" srcId="{714DFCDE-0CA9-4F7E-86E3-DBDEB210695E}" destId="{3C4D717C-F31E-4D5E-8F2B-28003B98B97E}" srcOrd="11" destOrd="0" presId="urn:microsoft.com/office/officeart/2005/8/layout/vProcess5"/>
    <dgm:cxn modelId="{FAB4245F-7285-4E4E-8A77-3554EE06BF61}" type="presParOf" srcId="{714DFCDE-0CA9-4F7E-86E3-DBDEB210695E}" destId="{6070E3B1-A9B2-4EF9-B847-AD3B68A580ED}" srcOrd="12" destOrd="0" presId="urn:microsoft.com/office/officeart/2005/8/layout/vProcess5"/>
    <dgm:cxn modelId="{B7706D0B-8EE2-4EA8-A2AC-93186DFB7B2D}" type="presParOf" srcId="{714DFCDE-0CA9-4F7E-86E3-DBDEB210695E}" destId="{EAD6249E-BC2C-4109-98C9-6761633C04EC}" srcOrd="13" destOrd="0" presId="urn:microsoft.com/office/officeart/2005/8/layout/vProcess5"/>
    <dgm:cxn modelId="{62DD2FC7-328E-4AC3-AA2A-8A0579C0F10C}" type="presParOf" srcId="{714DFCDE-0CA9-4F7E-86E3-DBDEB210695E}" destId="{9AE21330-DAC5-4057-8209-CA0562572F28}"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70A26C-5638-447F-A20E-7C07B4A9EE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F68DB80-5FB9-48EB-88D2-F9D9A3884D6A}">
      <dgm:prSet/>
      <dgm:spPr/>
      <dgm:t>
        <a:bodyPr/>
        <a:lstStyle/>
        <a:p>
          <a:r>
            <a:rPr lang="en-GB" b="1" dirty="0"/>
            <a:t>3.1</a:t>
          </a:r>
          <a:r>
            <a:rPr lang="vi-VN" b="1" dirty="0"/>
            <a:t> Sự phân biệt giữa mật mã cổ điển và mật mã hiện đại</a:t>
          </a:r>
          <a:r>
            <a:rPr lang="en-US" b="1" dirty="0"/>
            <a:t>:</a:t>
          </a:r>
          <a:endParaRPr lang="en-US" dirty="0"/>
        </a:p>
      </dgm:t>
    </dgm:pt>
    <dgm:pt modelId="{14824C22-4D5D-45B5-ACFD-7D38E8A622E0}" type="parTrans" cxnId="{53181F8B-3C82-47AE-AEA6-CB2185E365D6}">
      <dgm:prSet/>
      <dgm:spPr/>
      <dgm:t>
        <a:bodyPr/>
        <a:lstStyle/>
        <a:p>
          <a:endParaRPr lang="en-US"/>
        </a:p>
      </dgm:t>
    </dgm:pt>
    <dgm:pt modelId="{A97A4B18-14F0-48D6-ACBF-3F93B215C473}" type="sibTrans" cxnId="{53181F8B-3C82-47AE-AEA6-CB2185E365D6}">
      <dgm:prSet/>
      <dgm:spPr/>
      <dgm:t>
        <a:bodyPr/>
        <a:lstStyle/>
        <a:p>
          <a:endParaRPr lang="en-US"/>
        </a:p>
      </dgm:t>
    </dgm:pt>
    <dgm:pt modelId="{875F5199-E351-4DEB-AF77-7896A5D2607B}">
      <dgm:prSet/>
      <dgm:spPr/>
      <dgm:t>
        <a:bodyPr/>
        <a:lstStyle/>
        <a:p>
          <a:r>
            <a:rPr lang="vi-VN" b="1"/>
            <a:t>Định nghĩa</a:t>
          </a:r>
          <a:r>
            <a:rPr lang="en-US" b="1"/>
            <a:t>:</a:t>
          </a:r>
          <a:endParaRPr lang="en-US"/>
        </a:p>
      </dgm:t>
    </dgm:pt>
    <dgm:pt modelId="{272CEBCB-5286-4C94-AE77-78B1CBAB6B65}" type="parTrans" cxnId="{F3691037-B3C4-4AF8-8AC4-3AAF99663DA3}">
      <dgm:prSet/>
      <dgm:spPr/>
      <dgm:t>
        <a:bodyPr/>
        <a:lstStyle/>
        <a:p>
          <a:endParaRPr lang="en-US"/>
        </a:p>
      </dgm:t>
    </dgm:pt>
    <dgm:pt modelId="{18BBFC53-CB20-45F4-BD16-28E275A5F002}" type="sibTrans" cxnId="{F3691037-B3C4-4AF8-8AC4-3AAF99663DA3}">
      <dgm:prSet/>
      <dgm:spPr/>
      <dgm:t>
        <a:bodyPr/>
        <a:lstStyle/>
        <a:p>
          <a:endParaRPr lang="en-US"/>
        </a:p>
      </dgm:t>
    </dgm:pt>
    <dgm:pt modelId="{53C2FA4E-7204-4D1C-B518-59C6CD5C2F85}">
      <dgm:prSet custT="1"/>
      <dgm:spPr/>
      <dgm:t>
        <a:bodyPr/>
        <a:lstStyle/>
        <a:p>
          <a:r>
            <a:rPr lang="vi-VN" sz="1600" dirty="0"/>
            <a:t>Mật mã cổ điển</a:t>
          </a:r>
          <a:endParaRPr lang="en-US" sz="1600" dirty="0"/>
        </a:p>
      </dgm:t>
    </dgm:pt>
    <dgm:pt modelId="{17D7831E-D460-44CB-B807-DF779FCAA0CC}" type="parTrans" cxnId="{740D2206-E85A-493A-971D-E41FC067E603}">
      <dgm:prSet/>
      <dgm:spPr/>
      <dgm:t>
        <a:bodyPr/>
        <a:lstStyle/>
        <a:p>
          <a:endParaRPr lang="en-US"/>
        </a:p>
      </dgm:t>
    </dgm:pt>
    <dgm:pt modelId="{B9297F40-A099-4BFF-A1B2-EAA45E973A8B}" type="sibTrans" cxnId="{740D2206-E85A-493A-971D-E41FC067E603}">
      <dgm:prSet/>
      <dgm:spPr/>
      <dgm:t>
        <a:bodyPr/>
        <a:lstStyle/>
        <a:p>
          <a:endParaRPr lang="en-US"/>
        </a:p>
      </dgm:t>
    </dgm:pt>
    <dgm:pt modelId="{9C6994B6-6812-4C5A-A000-1407AC92C692}">
      <dgm:prSet/>
      <dgm:spPr/>
      <dgm:t>
        <a:bodyPr/>
        <a:lstStyle/>
        <a:p>
          <a:r>
            <a:rPr lang="vi-VN" b="1"/>
            <a:t>Sự khác biệt trong cách thức hoạt động và cấu trúc của mật mã</a:t>
          </a:r>
          <a:r>
            <a:rPr lang="en-US" b="1"/>
            <a:t> </a:t>
          </a:r>
          <a:r>
            <a:rPr lang="vi-VN" b="1"/>
            <a:t>cổ điển và mật mã hiện đại</a:t>
          </a:r>
          <a:r>
            <a:rPr lang="vi-VN"/>
            <a:t>:</a:t>
          </a:r>
          <a:endParaRPr lang="en-US"/>
        </a:p>
      </dgm:t>
    </dgm:pt>
    <dgm:pt modelId="{9DFB2E85-6862-4D0A-8AC9-8E5EE4A65FF1}" type="parTrans" cxnId="{0D3C008A-2418-4E7F-9838-1FF1E4BD20C2}">
      <dgm:prSet/>
      <dgm:spPr/>
      <dgm:t>
        <a:bodyPr/>
        <a:lstStyle/>
        <a:p>
          <a:endParaRPr lang="en-US"/>
        </a:p>
      </dgm:t>
    </dgm:pt>
    <dgm:pt modelId="{57B83B43-1B00-4965-9349-A77B4144D9CB}" type="sibTrans" cxnId="{0D3C008A-2418-4E7F-9838-1FF1E4BD20C2}">
      <dgm:prSet/>
      <dgm:spPr/>
      <dgm:t>
        <a:bodyPr/>
        <a:lstStyle/>
        <a:p>
          <a:endParaRPr lang="en-US"/>
        </a:p>
      </dgm:t>
    </dgm:pt>
    <dgm:pt modelId="{E7F6F848-F4B6-461A-AD1B-9ED17DB806AA}">
      <dgm:prSet/>
      <dgm:spPr/>
      <dgm:t>
        <a:bodyPr/>
        <a:lstStyle/>
        <a:p>
          <a:r>
            <a:rPr lang="vi-VN" dirty="0"/>
            <a:t>Mật mã cổ điển</a:t>
          </a:r>
          <a:endParaRPr lang="en-US" dirty="0"/>
        </a:p>
      </dgm:t>
    </dgm:pt>
    <dgm:pt modelId="{620ED67E-1436-462C-9989-9E1A3065E17C}" type="parTrans" cxnId="{43069194-9253-44F6-8E35-E86071B2EF4A}">
      <dgm:prSet/>
      <dgm:spPr/>
      <dgm:t>
        <a:bodyPr/>
        <a:lstStyle/>
        <a:p>
          <a:endParaRPr lang="en-US"/>
        </a:p>
      </dgm:t>
    </dgm:pt>
    <dgm:pt modelId="{A0B8DD10-262A-40DF-BAE2-46219C365A33}" type="sibTrans" cxnId="{43069194-9253-44F6-8E35-E86071B2EF4A}">
      <dgm:prSet/>
      <dgm:spPr/>
      <dgm:t>
        <a:bodyPr/>
        <a:lstStyle/>
        <a:p>
          <a:endParaRPr lang="en-US"/>
        </a:p>
      </dgm:t>
    </dgm:pt>
    <dgm:pt modelId="{67E1B3BF-A835-4E8A-9444-DFAE44D82958}">
      <dgm:prSet/>
      <dgm:spPr/>
      <dgm:t>
        <a:bodyPr/>
        <a:lstStyle/>
        <a:p>
          <a:r>
            <a:rPr lang="vi-VN" dirty="0"/>
            <a:t>Mật mã hiện đại</a:t>
          </a:r>
          <a:endParaRPr lang="en-US" dirty="0"/>
        </a:p>
      </dgm:t>
    </dgm:pt>
    <dgm:pt modelId="{0405827C-4241-48E9-B0D0-40004AD52EBD}" type="parTrans" cxnId="{F4020A0A-5DA7-49C2-A1BE-766A3A582D8F}">
      <dgm:prSet/>
      <dgm:spPr/>
      <dgm:t>
        <a:bodyPr/>
        <a:lstStyle/>
        <a:p>
          <a:endParaRPr lang="en-US"/>
        </a:p>
      </dgm:t>
    </dgm:pt>
    <dgm:pt modelId="{37688F9F-9D34-476F-9F49-1B6DB922676C}" type="sibTrans" cxnId="{F4020A0A-5DA7-49C2-A1BE-766A3A582D8F}">
      <dgm:prSet/>
      <dgm:spPr/>
      <dgm:t>
        <a:bodyPr/>
        <a:lstStyle/>
        <a:p>
          <a:endParaRPr lang="en-US"/>
        </a:p>
      </dgm:t>
    </dgm:pt>
    <dgm:pt modelId="{368248E3-C265-4362-8097-694691CB2BDE}">
      <dgm:prSet custT="1"/>
      <dgm:spPr/>
      <dgm:t>
        <a:bodyPr/>
        <a:lstStyle/>
        <a:p>
          <a:r>
            <a:rPr lang="vi-VN" sz="1600" dirty="0"/>
            <a:t>Mật mã hiện đại</a:t>
          </a:r>
          <a:endParaRPr lang="en-US" sz="1600" dirty="0"/>
        </a:p>
      </dgm:t>
    </dgm:pt>
    <dgm:pt modelId="{4F151A73-1B4B-4CE3-BD64-28870332E997}" type="parTrans" cxnId="{F7DB98F9-2C73-48A0-A6C4-813584992AF6}">
      <dgm:prSet/>
      <dgm:spPr/>
      <dgm:t>
        <a:bodyPr/>
        <a:lstStyle/>
        <a:p>
          <a:endParaRPr lang="en-GB"/>
        </a:p>
      </dgm:t>
    </dgm:pt>
    <dgm:pt modelId="{F7CD6CF0-54AB-4030-A201-EB3654445754}" type="sibTrans" cxnId="{F7DB98F9-2C73-48A0-A6C4-813584992AF6}">
      <dgm:prSet/>
      <dgm:spPr/>
      <dgm:t>
        <a:bodyPr/>
        <a:lstStyle/>
        <a:p>
          <a:endParaRPr lang="en-GB"/>
        </a:p>
      </dgm:t>
    </dgm:pt>
    <dgm:pt modelId="{BC380E59-7377-4BE4-931A-754E1ED15BE8}" type="pres">
      <dgm:prSet presAssocID="{9870A26C-5638-447F-A20E-7C07B4A9EEBC}" presName="linear" presStyleCnt="0">
        <dgm:presLayoutVars>
          <dgm:animLvl val="lvl"/>
          <dgm:resizeHandles val="exact"/>
        </dgm:presLayoutVars>
      </dgm:prSet>
      <dgm:spPr/>
    </dgm:pt>
    <dgm:pt modelId="{AD51D863-D229-458F-B043-260DD0BAE31B}" type="pres">
      <dgm:prSet presAssocID="{5F68DB80-5FB9-48EB-88D2-F9D9A3884D6A}" presName="parentText" presStyleLbl="node1" presStyleIdx="0" presStyleCnt="3">
        <dgm:presLayoutVars>
          <dgm:chMax val="0"/>
          <dgm:bulletEnabled val="1"/>
        </dgm:presLayoutVars>
      </dgm:prSet>
      <dgm:spPr/>
    </dgm:pt>
    <dgm:pt modelId="{49353B7C-43AB-4B63-9CF8-AE07D417631D}" type="pres">
      <dgm:prSet presAssocID="{A97A4B18-14F0-48D6-ACBF-3F93B215C473}" presName="spacer" presStyleCnt="0"/>
      <dgm:spPr/>
    </dgm:pt>
    <dgm:pt modelId="{803DD420-ED3B-4697-A04D-51C49FB6A163}" type="pres">
      <dgm:prSet presAssocID="{875F5199-E351-4DEB-AF77-7896A5D2607B}" presName="parentText" presStyleLbl="node1" presStyleIdx="1" presStyleCnt="3">
        <dgm:presLayoutVars>
          <dgm:chMax val="0"/>
          <dgm:bulletEnabled val="1"/>
        </dgm:presLayoutVars>
      </dgm:prSet>
      <dgm:spPr/>
    </dgm:pt>
    <dgm:pt modelId="{478D6619-969C-4F5D-ADD6-209611BBC4B0}" type="pres">
      <dgm:prSet presAssocID="{875F5199-E351-4DEB-AF77-7896A5D2607B}" presName="childText" presStyleLbl="revTx" presStyleIdx="0" presStyleCnt="2">
        <dgm:presLayoutVars>
          <dgm:bulletEnabled val="1"/>
        </dgm:presLayoutVars>
      </dgm:prSet>
      <dgm:spPr/>
    </dgm:pt>
    <dgm:pt modelId="{B99DBBF3-2ECD-427C-A54A-F7D7B1B3D04D}" type="pres">
      <dgm:prSet presAssocID="{9C6994B6-6812-4C5A-A000-1407AC92C692}" presName="parentText" presStyleLbl="node1" presStyleIdx="2" presStyleCnt="3">
        <dgm:presLayoutVars>
          <dgm:chMax val="0"/>
          <dgm:bulletEnabled val="1"/>
        </dgm:presLayoutVars>
      </dgm:prSet>
      <dgm:spPr/>
    </dgm:pt>
    <dgm:pt modelId="{9CD86120-317C-436D-AF80-B159F8A37E3C}" type="pres">
      <dgm:prSet presAssocID="{9C6994B6-6812-4C5A-A000-1407AC92C692}" presName="childText" presStyleLbl="revTx" presStyleIdx="1" presStyleCnt="2">
        <dgm:presLayoutVars>
          <dgm:bulletEnabled val="1"/>
        </dgm:presLayoutVars>
      </dgm:prSet>
      <dgm:spPr/>
    </dgm:pt>
  </dgm:ptLst>
  <dgm:cxnLst>
    <dgm:cxn modelId="{DCEE6C05-4BD7-4BC8-A2F4-658A012B1CF4}" type="presOf" srcId="{53C2FA4E-7204-4D1C-B518-59C6CD5C2F85}" destId="{478D6619-969C-4F5D-ADD6-209611BBC4B0}" srcOrd="0" destOrd="0" presId="urn:microsoft.com/office/officeart/2005/8/layout/vList2"/>
    <dgm:cxn modelId="{740D2206-E85A-493A-971D-E41FC067E603}" srcId="{875F5199-E351-4DEB-AF77-7896A5D2607B}" destId="{53C2FA4E-7204-4D1C-B518-59C6CD5C2F85}" srcOrd="0" destOrd="0" parTransId="{17D7831E-D460-44CB-B807-DF779FCAA0CC}" sibTransId="{B9297F40-A099-4BFF-A1B2-EAA45E973A8B}"/>
    <dgm:cxn modelId="{F4020A0A-5DA7-49C2-A1BE-766A3A582D8F}" srcId="{9C6994B6-6812-4C5A-A000-1407AC92C692}" destId="{67E1B3BF-A835-4E8A-9444-DFAE44D82958}" srcOrd="1" destOrd="0" parTransId="{0405827C-4241-48E9-B0D0-40004AD52EBD}" sibTransId="{37688F9F-9D34-476F-9F49-1B6DB922676C}"/>
    <dgm:cxn modelId="{7F52D40A-FBCE-4159-9EF7-9B13B7459146}" type="presOf" srcId="{368248E3-C265-4362-8097-694691CB2BDE}" destId="{478D6619-969C-4F5D-ADD6-209611BBC4B0}" srcOrd="0" destOrd="1" presId="urn:microsoft.com/office/officeart/2005/8/layout/vList2"/>
    <dgm:cxn modelId="{F3691037-B3C4-4AF8-8AC4-3AAF99663DA3}" srcId="{9870A26C-5638-447F-A20E-7C07B4A9EEBC}" destId="{875F5199-E351-4DEB-AF77-7896A5D2607B}" srcOrd="1" destOrd="0" parTransId="{272CEBCB-5286-4C94-AE77-78B1CBAB6B65}" sibTransId="{18BBFC53-CB20-45F4-BD16-28E275A5F002}"/>
    <dgm:cxn modelId="{2FDCB667-998E-4B48-BBBB-E07859B9122D}" type="presOf" srcId="{67E1B3BF-A835-4E8A-9444-DFAE44D82958}" destId="{9CD86120-317C-436D-AF80-B159F8A37E3C}" srcOrd="0" destOrd="1" presId="urn:microsoft.com/office/officeart/2005/8/layout/vList2"/>
    <dgm:cxn modelId="{C526424D-CEF3-4CC3-A900-5CFA7D6807EC}" type="presOf" srcId="{9C6994B6-6812-4C5A-A000-1407AC92C692}" destId="{B99DBBF3-2ECD-427C-A54A-F7D7B1B3D04D}" srcOrd="0" destOrd="0" presId="urn:microsoft.com/office/officeart/2005/8/layout/vList2"/>
    <dgm:cxn modelId="{0D3C008A-2418-4E7F-9838-1FF1E4BD20C2}" srcId="{9870A26C-5638-447F-A20E-7C07B4A9EEBC}" destId="{9C6994B6-6812-4C5A-A000-1407AC92C692}" srcOrd="2" destOrd="0" parTransId="{9DFB2E85-6862-4D0A-8AC9-8E5EE4A65FF1}" sibTransId="{57B83B43-1B00-4965-9349-A77B4144D9CB}"/>
    <dgm:cxn modelId="{53181F8B-3C82-47AE-AEA6-CB2185E365D6}" srcId="{9870A26C-5638-447F-A20E-7C07B4A9EEBC}" destId="{5F68DB80-5FB9-48EB-88D2-F9D9A3884D6A}" srcOrd="0" destOrd="0" parTransId="{14824C22-4D5D-45B5-ACFD-7D38E8A622E0}" sibTransId="{A97A4B18-14F0-48D6-ACBF-3F93B215C473}"/>
    <dgm:cxn modelId="{F6B63590-F2D3-4016-A82D-BDC15A5F81C9}" type="presOf" srcId="{9870A26C-5638-447F-A20E-7C07B4A9EEBC}" destId="{BC380E59-7377-4BE4-931A-754E1ED15BE8}" srcOrd="0" destOrd="0" presId="urn:microsoft.com/office/officeart/2005/8/layout/vList2"/>
    <dgm:cxn modelId="{43069194-9253-44F6-8E35-E86071B2EF4A}" srcId="{9C6994B6-6812-4C5A-A000-1407AC92C692}" destId="{E7F6F848-F4B6-461A-AD1B-9ED17DB806AA}" srcOrd="0" destOrd="0" parTransId="{620ED67E-1436-462C-9989-9E1A3065E17C}" sibTransId="{A0B8DD10-262A-40DF-BAE2-46219C365A33}"/>
    <dgm:cxn modelId="{829689A0-37CB-4E70-8A7B-4745174E92C3}" type="presOf" srcId="{875F5199-E351-4DEB-AF77-7896A5D2607B}" destId="{803DD420-ED3B-4697-A04D-51C49FB6A163}" srcOrd="0" destOrd="0" presId="urn:microsoft.com/office/officeart/2005/8/layout/vList2"/>
    <dgm:cxn modelId="{763D81CE-E411-4C76-A1AD-57C07EB301D0}" type="presOf" srcId="{E7F6F848-F4B6-461A-AD1B-9ED17DB806AA}" destId="{9CD86120-317C-436D-AF80-B159F8A37E3C}" srcOrd="0" destOrd="0" presId="urn:microsoft.com/office/officeart/2005/8/layout/vList2"/>
    <dgm:cxn modelId="{48526FF7-7ABB-4F34-8ACD-B02FFDAAEA45}" type="presOf" srcId="{5F68DB80-5FB9-48EB-88D2-F9D9A3884D6A}" destId="{AD51D863-D229-458F-B043-260DD0BAE31B}" srcOrd="0" destOrd="0" presId="urn:microsoft.com/office/officeart/2005/8/layout/vList2"/>
    <dgm:cxn modelId="{F7DB98F9-2C73-48A0-A6C4-813584992AF6}" srcId="{875F5199-E351-4DEB-AF77-7896A5D2607B}" destId="{368248E3-C265-4362-8097-694691CB2BDE}" srcOrd="1" destOrd="0" parTransId="{4F151A73-1B4B-4CE3-BD64-28870332E997}" sibTransId="{F7CD6CF0-54AB-4030-A201-EB3654445754}"/>
    <dgm:cxn modelId="{43EE00EA-E223-4464-B047-E817B82B2818}" type="presParOf" srcId="{BC380E59-7377-4BE4-931A-754E1ED15BE8}" destId="{AD51D863-D229-458F-B043-260DD0BAE31B}" srcOrd="0" destOrd="0" presId="urn:microsoft.com/office/officeart/2005/8/layout/vList2"/>
    <dgm:cxn modelId="{E22C7B86-874D-41A1-9307-3FDF4B5BDBAF}" type="presParOf" srcId="{BC380E59-7377-4BE4-931A-754E1ED15BE8}" destId="{49353B7C-43AB-4B63-9CF8-AE07D417631D}" srcOrd="1" destOrd="0" presId="urn:microsoft.com/office/officeart/2005/8/layout/vList2"/>
    <dgm:cxn modelId="{B1D7942B-9C8A-4E68-A297-2B364AE3C5EA}" type="presParOf" srcId="{BC380E59-7377-4BE4-931A-754E1ED15BE8}" destId="{803DD420-ED3B-4697-A04D-51C49FB6A163}" srcOrd="2" destOrd="0" presId="urn:microsoft.com/office/officeart/2005/8/layout/vList2"/>
    <dgm:cxn modelId="{1DA6450F-9B04-429B-9D83-D135272F3EF2}" type="presParOf" srcId="{BC380E59-7377-4BE4-931A-754E1ED15BE8}" destId="{478D6619-969C-4F5D-ADD6-209611BBC4B0}" srcOrd="3" destOrd="0" presId="urn:microsoft.com/office/officeart/2005/8/layout/vList2"/>
    <dgm:cxn modelId="{E3C8BC2F-8273-49B3-B807-907BBA80776F}" type="presParOf" srcId="{BC380E59-7377-4BE4-931A-754E1ED15BE8}" destId="{B99DBBF3-2ECD-427C-A54A-F7D7B1B3D04D}" srcOrd="4" destOrd="0" presId="urn:microsoft.com/office/officeart/2005/8/layout/vList2"/>
    <dgm:cxn modelId="{02D65CD4-2C5B-4A42-8109-DA2485CCC7BD}" type="presParOf" srcId="{BC380E59-7377-4BE4-931A-754E1ED15BE8}" destId="{9CD86120-317C-436D-AF80-B159F8A37E3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7AD413-06E3-4FA3-9B6F-9DE41A481F5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AD4E2C0-0C64-4B94-8F0E-726FCC28509E}">
      <dgm:prSet/>
      <dgm:spPr/>
      <dgm:t>
        <a:bodyPr/>
        <a:lstStyle/>
        <a:p>
          <a:r>
            <a:rPr lang="vi-VN" b="1"/>
            <a:t>Ưu điểm và nhược điểm của mật mã cổ điển và mật mã hiện đại:</a:t>
          </a:r>
          <a:endParaRPr lang="en-US"/>
        </a:p>
      </dgm:t>
    </dgm:pt>
    <dgm:pt modelId="{EEBFC200-A8B6-4EC9-8C7F-490118DEEDA0}" type="parTrans" cxnId="{AFF9322F-A0CB-4A56-9629-25FAA6022F9F}">
      <dgm:prSet/>
      <dgm:spPr/>
      <dgm:t>
        <a:bodyPr/>
        <a:lstStyle/>
        <a:p>
          <a:endParaRPr lang="en-US"/>
        </a:p>
      </dgm:t>
    </dgm:pt>
    <dgm:pt modelId="{D7DFBA96-5DEF-4865-BF81-7E6DB1C79E97}" type="sibTrans" cxnId="{AFF9322F-A0CB-4A56-9629-25FAA6022F9F}">
      <dgm:prSet/>
      <dgm:spPr/>
      <dgm:t>
        <a:bodyPr/>
        <a:lstStyle/>
        <a:p>
          <a:endParaRPr lang="en-US"/>
        </a:p>
      </dgm:t>
    </dgm:pt>
    <dgm:pt modelId="{353187B7-6C09-4285-80AF-D8C0E4B64857}">
      <dgm:prSet/>
      <dgm:spPr/>
      <dgm:t>
        <a:bodyPr/>
        <a:lstStyle/>
        <a:p>
          <a:r>
            <a:rPr lang="vi-VN" b="1" dirty="0"/>
            <a:t>Mật mã cổ điển:</a:t>
          </a:r>
          <a:endParaRPr lang="en-US" dirty="0"/>
        </a:p>
      </dgm:t>
    </dgm:pt>
    <dgm:pt modelId="{48F6A409-89DE-401E-9F9B-C1609B320396}" type="parTrans" cxnId="{335E445A-5B02-4B40-AADC-AD3404F66ED8}">
      <dgm:prSet/>
      <dgm:spPr/>
      <dgm:t>
        <a:bodyPr/>
        <a:lstStyle/>
        <a:p>
          <a:endParaRPr lang="en-US"/>
        </a:p>
      </dgm:t>
    </dgm:pt>
    <dgm:pt modelId="{99C72A6E-4789-47D8-9FCB-CBD525C54685}" type="sibTrans" cxnId="{335E445A-5B02-4B40-AADC-AD3404F66ED8}">
      <dgm:prSet/>
      <dgm:spPr/>
      <dgm:t>
        <a:bodyPr/>
        <a:lstStyle/>
        <a:p>
          <a:endParaRPr lang="en-US"/>
        </a:p>
      </dgm:t>
    </dgm:pt>
    <dgm:pt modelId="{DFD50E19-B1A3-4697-9D04-867F9047B0FC}">
      <dgm:prSet/>
      <dgm:spPr/>
      <dgm:t>
        <a:bodyPr/>
        <a:lstStyle/>
        <a:p>
          <a:r>
            <a:rPr lang="en-GB" b="1" dirty="0"/>
            <a:t>	</a:t>
          </a:r>
          <a:r>
            <a:rPr lang="vi-VN" b="1" dirty="0"/>
            <a:t>Nhược điể</a:t>
          </a:r>
          <a:r>
            <a:rPr lang="vi-VN" dirty="0"/>
            <a:t>m: Dễ bị giải mã bởi các phương pháp tấn công thông thường, không đảm bảo độ bảo mật cao.</a:t>
          </a:r>
          <a:endParaRPr lang="en-US" dirty="0"/>
        </a:p>
      </dgm:t>
    </dgm:pt>
    <dgm:pt modelId="{B1B99D14-9DCA-4DF8-A852-F1CF99512CDA}" type="parTrans" cxnId="{9746AFAE-079A-410B-B395-E4906324ADEF}">
      <dgm:prSet/>
      <dgm:spPr/>
      <dgm:t>
        <a:bodyPr/>
        <a:lstStyle/>
        <a:p>
          <a:endParaRPr lang="en-US"/>
        </a:p>
      </dgm:t>
    </dgm:pt>
    <dgm:pt modelId="{342B5D23-5EC8-406F-B295-3813FA2B8B9A}" type="sibTrans" cxnId="{9746AFAE-079A-410B-B395-E4906324ADEF}">
      <dgm:prSet/>
      <dgm:spPr/>
      <dgm:t>
        <a:bodyPr/>
        <a:lstStyle/>
        <a:p>
          <a:endParaRPr lang="en-US"/>
        </a:p>
      </dgm:t>
    </dgm:pt>
    <dgm:pt modelId="{E2DF5E34-30D6-4DCB-912C-AE7E9CEDC321}">
      <dgm:prSet/>
      <dgm:spPr/>
      <dgm:t>
        <a:bodyPr/>
        <a:lstStyle/>
        <a:p>
          <a:r>
            <a:rPr lang="vi-VN" sz="1500" b="1" dirty="0"/>
            <a:t>Mật mã hiện đại:</a:t>
          </a:r>
          <a:endParaRPr lang="en-GB" sz="1500" b="1" dirty="0"/>
        </a:p>
        <a:p>
          <a:r>
            <a:rPr lang="en-GB" sz="1500" b="1" dirty="0"/>
            <a:t>-	</a:t>
          </a:r>
          <a:r>
            <a:rPr lang="vi-VN" sz="1500" b="1" dirty="0"/>
            <a:t>Ưu điểm</a:t>
          </a:r>
          <a:r>
            <a:rPr lang="vi-VN" sz="1500" dirty="0"/>
            <a:t>: Đảm bảo độ bảo mật cao hơn, khó bị giải mã bởi các phương pháp tấn công thông thường.</a:t>
          </a:r>
          <a:endParaRPr lang="en-US" sz="1500" dirty="0"/>
        </a:p>
      </dgm:t>
    </dgm:pt>
    <dgm:pt modelId="{0E90B97E-F628-42E9-BDBC-5F6DB388726E}" type="parTrans" cxnId="{71AD9101-1AB9-4997-9138-8EC3A4789671}">
      <dgm:prSet/>
      <dgm:spPr/>
      <dgm:t>
        <a:bodyPr/>
        <a:lstStyle/>
        <a:p>
          <a:endParaRPr lang="en-US"/>
        </a:p>
      </dgm:t>
    </dgm:pt>
    <dgm:pt modelId="{CD3B2547-F545-4B37-9242-9B0AC9CCC805}" type="sibTrans" cxnId="{71AD9101-1AB9-4997-9138-8EC3A4789671}">
      <dgm:prSet/>
      <dgm:spPr/>
      <dgm:t>
        <a:bodyPr/>
        <a:lstStyle/>
        <a:p>
          <a:endParaRPr lang="en-US"/>
        </a:p>
      </dgm:t>
    </dgm:pt>
    <dgm:pt modelId="{7FE43D7E-50B7-4622-A35A-3C3B7A4CBBA1}">
      <dgm:prSet custT="1"/>
      <dgm:spPr/>
      <dgm:t>
        <a:bodyPr/>
        <a:lstStyle/>
        <a:p>
          <a:r>
            <a:rPr lang="en-GB" sz="1200" b="1" dirty="0"/>
            <a:t>	</a:t>
          </a:r>
          <a:r>
            <a:rPr lang="vi-VN" sz="1400" b="1" dirty="0"/>
            <a:t>Nhược điểm</a:t>
          </a:r>
          <a:r>
            <a:rPr lang="vi-VN" sz="1200" dirty="0"/>
            <a:t>: </a:t>
          </a:r>
          <a:r>
            <a:rPr lang="vi-VN" sz="1600" dirty="0">
              <a:latin typeface="Times New Roman" panose="02020603050405020304" pitchFamily="18" charset="0"/>
              <a:cs typeface="Times New Roman" panose="02020603050405020304" pitchFamily="18" charset="0"/>
            </a:rPr>
            <a:t>Đòi hỏi tính toán phức tạp, cần kiến thức chuyên sâu về toán học và khoa học máy tính để triển khai và giải mã.</a:t>
          </a:r>
          <a:endParaRPr lang="en-US" sz="1600" dirty="0">
            <a:latin typeface="Times New Roman" panose="02020603050405020304" pitchFamily="18" charset="0"/>
            <a:cs typeface="Times New Roman" panose="02020603050405020304" pitchFamily="18" charset="0"/>
          </a:endParaRPr>
        </a:p>
      </dgm:t>
    </dgm:pt>
    <dgm:pt modelId="{69C748F9-C183-4BE0-8683-F0219C81B206}" type="parTrans" cxnId="{2D409350-00F8-46A5-AE0C-A312913FCAF6}">
      <dgm:prSet/>
      <dgm:spPr/>
      <dgm:t>
        <a:bodyPr/>
        <a:lstStyle/>
        <a:p>
          <a:endParaRPr lang="en-US"/>
        </a:p>
      </dgm:t>
    </dgm:pt>
    <dgm:pt modelId="{18B4A283-C62A-4A71-B64D-0F0652842298}" type="sibTrans" cxnId="{2D409350-00F8-46A5-AE0C-A312913FCAF6}">
      <dgm:prSet/>
      <dgm:spPr/>
      <dgm:t>
        <a:bodyPr/>
        <a:lstStyle/>
        <a:p>
          <a:endParaRPr lang="en-US"/>
        </a:p>
      </dgm:t>
    </dgm:pt>
    <dgm:pt modelId="{482E943B-53DE-47DA-B4CC-E253B70C178E}">
      <dgm:prSet/>
      <dgm:spPr/>
      <dgm:t>
        <a:bodyPr/>
        <a:lstStyle/>
        <a:p>
          <a:r>
            <a:rPr lang="en-GB" b="1" dirty="0"/>
            <a:t>  </a:t>
          </a:r>
          <a:r>
            <a:rPr lang="vi-VN" b="1" dirty="0"/>
            <a:t>Ưu điểm</a:t>
          </a:r>
          <a:r>
            <a:rPr lang="vi-VN" dirty="0"/>
            <a:t>: Dễ hiểu và triển khai, không yêu cầu sự phức tạp trong tính toán.</a:t>
          </a:r>
          <a:endParaRPr lang="en-US" dirty="0"/>
        </a:p>
      </dgm:t>
    </dgm:pt>
    <dgm:pt modelId="{AB1C0094-1B86-46CE-AEB8-91612989F906}" type="parTrans" cxnId="{406C4D9C-D465-4C9F-99A2-1B8EE04A6983}">
      <dgm:prSet/>
      <dgm:spPr/>
      <dgm:t>
        <a:bodyPr/>
        <a:lstStyle/>
        <a:p>
          <a:endParaRPr lang="en-GB"/>
        </a:p>
      </dgm:t>
    </dgm:pt>
    <dgm:pt modelId="{E4A70FF1-80A2-4C53-87D2-E60CF71A9EE9}" type="sibTrans" cxnId="{406C4D9C-D465-4C9F-99A2-1B8EE04A6983}">
      <dgm:prSet/>
      <dgm:spPr/>
      <dgm:t>
        <a:bodyPr/>
        <a:lstStyle/>
        <a:p>
          <a:endParaRPr lang="en-GB"/>
        </a:p>
      </dgm:t>
    </dgm:pt>
    <dgm:pt modelId="{CC830CBF-5801-4447-A7F8-232389C7C117}" type="pres">
      <dgm:prSet presAssocID="{CB7AD413-06E3-4FA3-9B6F-9DE41A481F53}" presName="outerComposite" presStyleCnt="0">
        <dgm:presLayoutVars>
          <dgm:chMax val="5"/>
          <dgm:dir/>
          <dgm:resizeHandles val="exact"/>
        </dgm:presLayoutVars>
      </dgm:prSet>
      <dgm:spPr/>
    </dgm:pt>
    <dgm:pt modelId="{029209F2-BD83-4D84-A42B-3C9A8AE42F23}" type="pres">
      <dgm:prSet presAssocID="{CB7AD413-06E3-4FA3-9B6F-9DE41A481F53}" presName="dummyMaxCanvas" presStyleCnt="0">
        <dgm:presLayoutVars/>
      </dgm:prSet>
      <dgm:spPr/>
    </dgm:pt>
    <dgm:pt modelId="{4F344D41-87A5-4FBE-AAB5-BA05A0F13527}" type="pres">
      <dgm:prSet presAssocID="{CB7AD413-06E3-4FA3-9B6F-9DE41A481F53}" presName="TwoNodes_1" presStyleLbl="node1" presStyleIdx="0" presStyleCnt="2">
        <dgm:presLayoutVars>
          <dgm:bulletEnabled val="1"/>
        </dgm:presLayoutVars>
      </dgm:prSet>
      <dgm:spPr/>
    </dgm:pt>
    <dgm:pt modelId="{33210AF5-B5B5-47A0-B124-C919AFD54073}" type="pres">
      <dgm:prSet presAssocID="{CB7AD413-06E3-4FA3-9B6F-9DE41A481F53}" presName="TwoNodes_2" presStyleLbl="node1" presStyleIdx="1" presStyleCnt="2">
        <dgm:presLayoutVars>
          <dgm:bulletEnabled val="1"/>
        </dgm:presLayoutVars>
      </dgm:prSet>
      <dgm:spPr/>
    </dgm:pt>
    <dgm:pt modelId="{40BA9148-485F-48E9-A139-8CBD19F0F7A3}" type="pres">
      <dgm:prSet presAssocID="{CB7AD413-06E3-4FA3-9B6F-9DE41A481F53}" presName="TwoConn_1-2" presStyleLbl="fgAccFollowNode1" presStyleIdx="0" presStyleCnt="1">
        <dgm:presLayoutVars>
          <dgm:bulletEnabled val="1"/>
        </dgm:presLayoutVars>
      </dgm:prSet>
      <dgm:spPr/>
    </dgm:pt>
    <dgm:pt modelId="{0CE6D29A-94D0-435B-8C7F-07F50B628E16}" type="pres">
      <dgm:prSet presAssocID="{CB7AD413-06E3-4FA3-9B6F-9DE41A481F53}" presName="TwoNodes_1_text" presStyleLbl="node1" presStyleIdx="1" presStyleCnt="2">
        <dgm:presLayoutVars>
          <dgm:bulletEnabled val="1"/>
        </dgm:presLayoutVars>
      </dgm:prSet>
      <dgm:spPr/>
    </dgm:pt>
    <dgm:pt modelId="{EB8FFDF8-6AC8-40F3-BEED-3A42AA5CEA99}" type="pres">
      <dgm:prSet presAssocID="{CB7AD413-06E3-4FA3-9B6F-9DE41A481F53}" presName="TwoNodes_2_text" presStyleLbl="node1" presStyleIdx="1" presStyleCnt="2">
        <dgm:presLayoutVars>
          <dgm:bulletEnabled val="1"/>
        </dgm:presLayoutVars>
      </dgm:prSet>
      <dgm:spPr/>
    </dgm:pt>
  </dgm:ptLst>
  <dgm:cxnLst>
    <dgm:cxn modelId="{71AD9101-1AB9-4997-9138-8EC3A4789671}" srcId="{CB7AD413-06E3-4FA3-9B6F-9DE41A481F53}" destId="{E2DF5E34-30D6-4DCB-912C-AE7E9CEDC321}" srcOrd="1" destOrd="0" parTransId="{0E90B97E-F628-42E9-BDBC-5F6DB388726E}" sibTransId="{CD3B2547-F545-4B37-9242-9B0AC9CCC805}"/>
    <dgm:cxn modelId="{17014020-C63B-4C83-B3F3-E5C08199CC49}" type="presOf" srcId="{7FE43D7E-50B7-4622-A35A-3C3B7A4CBBA1}" destId="{EB8FFDF8-6AC8-40F3-BEED-3A42AA5CEA99}" srcOrd="1" destOrd="1" presId="urn:microsoft.com/office/officeart/2005/8/layout/vProcess5"/>
    <dgm:cxn modelId="{83E7D22D-5CFD-4E34-8CD1-3D717EB29EBA}" type="presOf" srcId="{7FE43D7E-50B7-4622-A35A-3C3B7A4CBBA1}" destId="{33210AF5-B5B5-47A0-B124-C919AFD54073}" srcOrd="0" destOrd="1" presId="urn:microsoft.com/office/officeart/2005/8/layout/vProcess5"/>
    <dgm:cxn modelId="{AFF9322F-A0CB-4A56-9629-25FAA6022F9F}" srcId="{CB7AD413-06E3-4FA3-9B6F-9DE41A481F53}" destId="{5AD4E2C0-0C64-4B94-8F0E-726FCC28509E}" srcOrd="0" destOrd="0" parTransId="{EEBFC200-A8B6-4EC9-8C7F-490118DEEDA0}" sibTransId="{D7DFBA96-5DEF-4865-BF81-7E6DB1C79E97}"/>
    <dgm:cxn modelId="{45293846-67B6-4818-A5A1-69C72030814C}" type="presOf" srcId="{482E943B-53DE-47DA-B4CC-E253B70C178E}" destId="{4F344D41-87A5-4FBE-AAB5-BA05A0F13527}" srcOrd="0" destOrd="2" presId="urn:microsoft.com/office/officeart/2005/8/layout/vProcess5"/>
    <dgm:cxn modelId="{57C8C249-3A38-4183-B2F3-8469B422404F}" type="presOf" srcId="{5AD4E2C0-0C64-4B94-8F0E-726FCC28509E}" destId="{0CE6D29A-94D0-435B-8C7F-07F50B628E16}" srcOrd="1" destOrd="0" presId="urn:microsoft.com/office/officeart/2005/8/layout/vProcess5"/>
    <dgm:cxn modelId="{0FEF7E6C-36E9-486C-B385-1C3B4E8684CF}" type="presOf" srcId="{DFD50E19-B1A3-4697-9D04-867F9047B0FC}" destId="{0CE6D29A-94D0-435B-8C7F-07F50B628E16}" srcOrd="1" destOrd="3" presId="urn:microsoft.com/office/officeart/2005/8/layout/vProcess5"/>
    <dgm:cxn modelId="{2D409350-00F8-46A5-AE0C-A312913FCAF6}" srcId="{E2DF5E34-30D6-4DCB-912C-AE7E9CEDC321}" destId="{7FE43D7E-50B7-4622-A35A-3C3B7A4CBBA1}" srcOrd="0" destOrd="0" parTransId="{69C748F9-C183-4BE0-8683-F0219C81B206}" sibTransId="{18B4A283-C62A-4A71-B64D-0F0652842298}"/>
    <dgm:cxn modelId="{335E445A-5B02-4B40-AADC-AD3404F66ED8}" srcId="{5AD4E2C0-0C64-4B94-8F0E-726FCC28509E}" destId="{353187B7-6C09-4285-80AF-D8C0E4B64857}" srcOrd="0" destOrd="0" parTransId="{48F6A409-89DE-401E-9F9B-C1609B320396}" sibTransId="{99C72A6E-4789-47D8-9FCB-CBD525C54685}"/>
    <dgm:cxn modelId="{0C6ACF85-51E5-4E2B-8DD5-F3A2ADF244B9}" type="presOf" srcId="{E2DF5E34-30D6-4DCB-912C-AE7E9CEDC321}" destId="{EB8FFDF8-6AC8-40F3-BEED-3A42AA5CEA99}" srcOrd="1" destOrd="0" presId="urn:microsoft.com/office/officeart/2005/8/layout/vProcess5"/>
    <dgm:cxn modelId="{406C4D9C-D465-4C9F-99A2-1B8EE04A6983}" srcId="{5AD4E2C0-0C64-4B94-8F0E-726FCC28509E}" destId="{482E943B-53DE-47DA-B4CC-E253B70C178E}" srcOrd="1" destOrd="0" parTransId="{AB1C0094-1B86-46CE-AEB8-91612989F906}" sibTransId="{E4A70FF1-80A2-4C53-87D2-E60CF71A9EE9}"/>
    <dgm:cxn modelId="{368075A1-9333-4AAC-9CAC-0366B6ED4FE5}" type="presOf" srcId="{353187B7-6C09-4285-80AF-D8C0E4B64857}" destId="{4F344D41-87A5-4FBE-AAB5-BA05A0F13527}" srcOrd="0" destOrd="1" presId="urn:microsoft.com/office/officeart/2005/8/layout/vProcess5"/>
    <dgm:cxn modelId="{ED3DECA5-EA70-4E43-B602-F0A9363273C3}" type="presOf" srcId="{DFD50E19-B1A3-4697-9D04-867F9047B0FC}" destId="{4F344D41-87A5-4FBE-AAB5-BA05A0F13527}" srcOrd="0" destOrd="3" presId="urn:microsoft.com/office/officeart/2005/8/layout/vProcess5"/>
    <dgm:cxn modelId="{9746AFAE-079A-410B-B395-E4906324ADEF}" srcId="{482E943B-53DE-47DA-B4CC-E253B70C178E}" destId="{DFD50E19-B1A3-4697-9D04-867F9047B0FC}" srcOrd="0" destOrd="0" parTransId="{B1B99D14-9DCA-4DF8-A852-F1CF99512CDA}" sibTransId="{342B5D23-5EC8-406F-B295-3813FA2B8B9A}"/>
    <dgm:cxn modelId="{EB1E11B7-3E3F-4367-99CE-3523D5A99A5F}" type="presOf" srcId="{482E943B-53DE-47DA-B4CC-E253B70C178E}" destId="{0CE6D29A-94D0-435B-8C7F-07F50B628E16}" srcOrd="1" destOrd="2" presId="urn:microsoft.com/office/officeart/2005/8/layout/vProcess5"/>
    <dgm:cxn modelId="{14D18FBB-EEEF-4875-8C81-E1E3BFC37DAF}" type="presOf" srcId="{353187B7-6C09-4285-80AF-D8C0E4B64857}" destId="{0CE6D29A-94D0-435B-8C7F-07F50B628E16}" srcOrd="1" destOrd="1" presId="urn:microsoft.com/office/officeart/2005/8/layout/vProcess5"/>
    <dgm:cxn modelId="{E1CE01C4-83DE-48DF-86ED-B0B3CB0B6187}" type="presOf" srcId="{D7DFBA96-5DEF-4865-BF81-7E6DB1C79E97}" destId="{40BA9148-485F-48E9-A139-8CBD19F0F7A3}" srcOrd="0" destOrd="0" presId="urn:microsoft.com/office/officeart/2005/8/layout/vProcess5"/>
    <dgm:cxn modelId="{47A14BD5-3DE8-41FC-B73F-1A6A8882DB13}" type="presOf" srcId="{CB7AD413-06E3-4FA3-9B6F-9DE41A481F53}" destId="{CC830CBF-5801-4447-A7F8-232389C7C117}" srcOrd="0" destOrd="0" presId="urn:microsoft.com/office/officeart/2005/8/layout/vProcess5"/>
    <dgm:cxn modelId="{494BCBD6-8D88-4153-B1EA-9CFBE153787A}" type="presOf" srcId="{E2DF5E34-30D6-4DCB-912C-AE7E9CEDC321}" destId="{33210AF5-B5B5-47A0-B124-C919AFD54073}" srcOrd="0" destOrd="0" presId="urn:microsoft.com/office/officeart/2005/8/layout/vProcess5"/>
    <dgm:cxn modelId="{40BA4CDC-E850-465F-A71A-7B9CD4AFDD4F}" type="presOf" srcId="{5AD4E2C0-0C64-4B94-8F0E-726FCC28509E}" destId="{4F344D41-87A5-4FBE-AAB5-BA05A0F13527}" srcOrd="0" destOrd="0" presId="urn:microsoft.com/office/officeart/2005/8/layout/vProcess5"/>
    <dgm:cxn modelId="{05E915E5-4EC4-4F1F-9835-5EB039077867}" type="presParOf" srcId="{CC830CBF-5801-4447-A7F8-232389C7C117}" destId="{029209F2-BD83-4D84-A42B-3C9A8AE42F23}" srcOrd="0" destOrd="0" presId="urn:microsoft.com/office/officeart/2005/8/layout/vProcess5"/>
    <dgm:cxn modelId="{CB44FD48-7CAF-4F25-91A6-9B2225B54EEF}" type="presParOf" srcId="{CC830CBF-5801-4447-A7F8-232389C7C117}" destId="{4F344D41-87A5-4FBE-AAB5-BA05A0F13527}" srcOrd="1" destOrd="0" presId="urn:microsoft.com/office/officeart/2005/8/layout/vProcess5"/>
    <dgm:cxn modelId="{7D7B84CD-2305-419F-95FC-7F629E8CDD83}" type="presParOf" srcId="{CC830CBF-5801-4447-A7F8-232389C7C117}" destId="{33210AF5-B5B5-47A0-B124-C919AFD54073}" srcOrd="2" destOrd="0" presId="urn:microsoft.com/office/officeart/2005/8/layout/vProcess5"/>
    <dgm:cxn modelId="{B4BE453C-DE31-457C-B877-3355196EE593}" type="presParOf" srcId="{CC830CBF-5801-4447-A7F8-232389C7C117}" destId="{40BA9148-485F-48E9-A139-8CBD19F0F7A3}" srcOrd="3" destOrd="0" presId="urn:microsoft.com/office/officeart/2005/8/layout/vProcess5"/>
    <dgm:cxn modelId="{0FE6F83C-3B36-4A6A-B3EC-E2AF36DAA875}" type="presParOf" srcId="{CC830CBF-5801-4447-A7F8-232389C7C117}" destId="{0CE6D29A-94D0-435B-8C7F-07F50B628E16}" srcOrd="4" destOrd="0" presId="urn:microsoft.com/office/officeart/2005/8/layout/vProcess5"/>
    <dgm:cxn modelId="{DF6F43B3-ECEF-47EB-86A0-5B4BD34BE7AD}" type="presParOf" srcId="{CC830CBF-5801-4447-A7F8-232389C7C117}" destId="{EB8FFDF8-6AC8-40F3-BEED-3A42AA5CEA99}"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930A10-3210-40EC-92CA-1043B2EB61FE}"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58C8E3E7-9D01-4E40-8F4E-F36F152FECCB}">
      <dgm:prSet/>
      <dgm:spPr/>
      <dgm:t>
        <a:bodyPr/>
        <a:lstStyle/>
        <a:p>
          <a:r>
            <a:rPr lang="en-US" dirty="0"/>
            <a:t>-</a:t>
          </a:r>
          <a:r>
            <a:rPr lang="vi-VN" dirty="0"/>
            <a:t>Mật mã cổ điển: Hiện nay, mật mã cổ điển thường chỉ được sử dụng cho mục đích giả trí hoặc trong việc khôi phục lại các phương pháp mã hóa cổ điển để hiểu và nghiên cứu.</a:t>
          </a:r>
          <a:endParaRPr lang="en-US" dirty="0"/>
        </a:p>
      </dgm:t>
    </dgm:pt>
    <dgm:pt modelId="{BBEDBB70-F997-4CB3-A437-DDC22B3CDC26}" type="parTrans" cxnId="{BBD669EC-5F94-427E-98F3-BF858359B9DA}">
      <dgm:prSet/>
      <dgm:spPr/>
      <dgm:t>
        <a:bodyPr/>
        <a:lstStyle/>
        <a:p>
          <a:endParaRPr lang="en-US"/>
        </a:p>
      </dgm:t>
    </dgm:pt>
    <dgm:pt modelId="{29BD4322-AA34-4310-AAC0-52D211FDB438}" type="sibTrans" cxnId="{BBD669EC-5F94-427E-98F3-BF858359B9DA}">
      <dgm:prSet/>
      <dgm:spPr/>
      <dgm:t>
        <a:bodyPr/>
        <a:lstStyle/>
        <a:p>
          <a:endParaRPr lang="en-US"/>
        </a:p>
      </dgm:t>
    </dgm:pt>
    <dgm:pt modelId="{4E2ED674-4E33-41A3-A3AB-ACF6753F906F}">
      <dgm:prSet/>
      <dgm:spPr/>
      <dgm:t>
        <a:bodyPr/>
        <a:lstStyle/>
        <a:p>
          <a:r>
            <a:rPr lang="en-US" dirty="0"/>
            <a:t>-</a:t>
          </a:r>
          <a:r>
            <a:rPr lang="vi-VN" dirty="0"/>
            <a:t>Mật mã hiện đại: Là hình thức mật mã phổ biến và được sử dụng rộng rãi trong các ứng dụng bảo mật thông tin như giao dịch ngân hàng trực tuyến, truyền thông an toàn, và bảo vệ dữ liệu cá nhân.</a:t>
          </a:r>
          <a:endParaRPr lang="en-US" dirty="0"/>
        </a:p>
      </dgm:t>
    </dgm:pt>
    <dgm:pt modelId="{DAC4180D-AF56-4644-9242-C046B54D9EF7}" type="parTrans" cxnId="{45C656EA-A4EA-4806-9E18-38E496D846FA}">
      <dgm:prSet/>
      <dgm:spPr/>
      <dgm:t>
        <a:bodyPr/>
        <a:lstStyle/>
        <a:p>
          <a:endParaRPr lang="en-US"/>
        </a:p>
      </dgm:t>
    </dgm:pt>
    <dgm:pt modelId="{624A2B23-047F-4835-A378-0ADD16CBB46D}" type="sibTrans" cxnId="{45C656EA-A4EA-4806-9E18-38E496D846FA}">
      <dgm:prSet/>
      <dgm:spPr/>
      <dgm:t>
        <a:bodyPr/>
        <a:lstStyle/>
        <a:p>
          <a:endParaRPr lang="en-US"/>
        </a:p>
      </dgm:t>
    </dgm:pt>
    <dgm:pt modelId="{425FDBA5-9EE8-484E-A77B-48299287C434}" type="pres">
      <dgm:prSet presAssocID="{E8930A10-3210-40EC-92CA-1043B2EB61FE}" presName="Name0" presStyleCnt="0">
        <dgm:presLayoutVars>
          <dgm:dir/>
          <dgm:resizeHandles val="exact"/>
        </dgm:presLayoutVars>
      </dgm:prSet>
      <dgm:spPr/>
    </dgm:pt>
    <dgm:pt modelId="{D55FC970-DB1D-47C4-AC7D-7E09BCC22E71}" type="pres">
      <dgm:prSet presAssocID="{58C8E3E7-9D01-4E40-8F4E-F36F152FECCB}" presName="node" presStyleLbl="node1" presStyleIdx="0" presStyleCnt="2">
        <dgm:presLayoutVars>
          <dgm:bulletEnabled val="1"/>
        </dgm:presLayoutVars>
      </dgm:prSet>
      <dgm:spPr/>
    </dgm:pt>
    <dgm:pt modelId="{757C4B20-F612-4B2B-BD18-F7DA5CAED642}" type="pres">
      <dgm:prSet presAssocID="{29BD4322-AA34-4310-AAC0-52D211FDB438}" presName="sibTrans" presStyleLbl="sibTrans2D1" presStyleIdx="0" presStyleCnt="1"/>
      <dgm:spPr/>
    </dgm:pt>
    <dgm:pt modelId="{41A0C00C-3CB6-41EB-8E88-F864DF473CB3}" type="pres">
      <dgm:prSet presAssocID="{29BD4322-AA34-4310-AAC0-52D211FDB438}" presName="connectorText" presStyleLbl="sibTrans2D1" presStyleIdx="0" presStyleCnt="1"/>
      <dgm:spPr/>
    </dgm:pt>
    <dgm:pt modelId="{357B1347-DF11-4918-8F75-FD0CEF6CC4E0}" type="pres">
      <dgm:prSet presAssocID="{4E2ED674-4E33-41A3-A3AB-ACF6753F906F}" presName="node" presStyleLbl="node1" presStyleIdx="1" presStyleCnt="2">
        <dgm:presLayoutVars>
          <dgm:bulletEnabled val="1"/>
        </dgm:presLayoutVars>
      </dgm:prSet>
      <dgm:spPr/>
    </dgm:pt>
  </dgm:ptLst>
  <dgm:cxnLst>
    <dgm:cxn modelId="{E310ED21-12D6-42F7-8E8A-466680C64746}" type="presOf" srcId="{58C8E3E7-9D01-4E40-8F4E-F36F152FECCB}" destId="{D55FC970-DB1D-47C4-AC7D-7E09BCC22E71}" srcOrd="0" destOrd="0" presId="urn:microsoft.com/office/officeart/2005/8/layout/process1"/>
    <dgm:cxn modelId="{EDE2D672-BB1F-45DE-994C-8B5C307F9995}" type="presOf" srcId="{29BD4322-AA34-4310-AAC0-52D211FDB438}" destId="{41A0C00C-3CB6-41EB-8E88-F864DF473CB3}" srcOrd="1" destOrd="0" presId="urn:microsoft.com/office/officeart/2005/8/layout/process1"/>
    <dgm:cxn modelId="{824A7BA4-D4C0-4A78-9FF2-4EE4688D1133}" type="presOf" srcId="{E8930A10-3210-40EC-92CA-1043B2EB61FE}" destId="{425FDBA5-9EE8-484E-A77B-48299287C434}" srcOrd="0" destOrd="0" presId="urn:microsoft.com/office/officeart/2005/8/layout/process1"/>
    <dgm:cxn modelId="{3A1818BE-B2DC-4C96-A657-65BDC0284D0E}" type="presOf" srcId="{29BD4322-AA34-4310-AAC0-52D211FDB438}" destId="{757C4B20-F612-4B2B-BD18-F7DA5CAED642}" srcOrd="0" destOrd="0" presId="urn:microsoft.com/office/officeart/2005/8/layout/process1"/>
    <dgm:cxn modelId="{37EF37D8-A8CB-40B7-ABB2-13EF3175BA28}" type="presOf" srcId="{4E2ED674-4E33-41A3-A3AB-ACF6753F906F}" destId="{357B1347-DF11-4918-8F75-FD0CEF6CC4E0}" srcOrd="0" destOrd="0" presId="urn:microsoft.com/office/officeart/2005/8/layout/process1"/>
    <dgm:cxn modelId="{45C656EA-A4EA-4806-9E18-38E496D846FA}" srcId="{E8930A10-3210-40EC-92CA-1043B2EB61FE}" destId="{4E2ED674-4E33-41A3-A3AB-ACF6753F906F}" srcOrd="1" destOrd="0" parTransId="{DAC4180D-AF56-4644-9242-C046B54D9EF7}" sibTransId="{624A2B23-047F-4835-A378-0ADD16CBB46D}"/>
    <dgm:cxn modelId="{BBD669EC-5F94-427E-98F3-BF858359B9DA}" srcId="{E8930A10-3210-40EC-92CA-1043B2EB61FE}" destId="{58C8E3E7-9D01-4E40-8F4E-F36F152FECCB}" srcOrd="0" destOrd="0" parTransId="{BBEDBB70-F997-4CB3-A437-DDC22B3CDC26}" sibTransId="{29BD4322-AA34-4310-AAC0-52D211FDB438}"/>
    <dgm:cxn modelId="{5A77FC9F-6F6A-476D-AEEF-4B308B10272B}" type="presParOf" srcId="{425FDBA5-9EE8-484E-A77B-48299287C434}" destId="{D55FC970-DB1D-47C4-AC7D-7E09BCC22E71}" srcOrd="0" destOrd="0" presId="urn:microsoft.com/office/officeart/2005/8/layout/process1"/>
    <dgm:cxn modelId="{52D9AD5E-94EC-4E73-89CF-264EFEC42BC2}" type="presParOf" srcId="{425FDBA5-9EE8-484E-A77B-48299287C434}" destId="{757C4B20-F612-4B2B-BD18-F7DA5CAED642}" srcOrd="1" destOrd="0" presId="urn:microsoft.com/office/officeart/2005/8/layout/process1"/>
    <dgm:cxn modelId="{4872731B-1C80-40D0-BE67-C7EE21A987F8}" type="presParOf" srcId="{757C4B20-F612-4B2B-BD18-F7DA5CAED642}" destId="{41A0C00C-3CB6-41EB-8E88-F864DF473CB3}" srcOrd="0" destOrd="0" presId="urn:microsoft.com/office/officeart/2005/8/layout/process1"/>
    <dgm:cxn modelId="{0173D95D-A511-4D9E-B382-738A5B5D525B}" type="presParOf" srcId="{425FDBA5-9EE8-484E-A77B-48299287C434}" destId="{357B1347-DF11-4918-8F75-FD0CEF6CC4E0}"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249A37-E997-471B-91DA-BAC53F45039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859279B-0D3A-41AC-810A-2679A660EC9E}">
      <dgm:prSet/>
      <dgm:spPr/>
      <dgm:t>
        <a:bodyPr/>
        <a:lstStyle/>
        <a:p>
          <a:r>
            <a:rPr lang="vi-VN" sz="1900" b="1" dirty="0"/>
            <a:t> Mật mã khóa công khai:</a:t>
          </a:r>
          <a:endParaRPr lang="en-US" sz="1900" dirty="0"/>
        </a:p>
      </dgm:t>
    </dgm:pt>
    <dgm:pt modelId="{9EA760E6-D8A5-482A-B49C-7DD50B49FF23}" type="parTrans" cxnId="{EB6A3C53-B473-4CB2-BE98-47A1A6ECBD64}">
      <dgm:prSet/>
      <dgm:spPr/>
      <dgm:t>
        <a:bodyPr/>
        <a:lstStyle/>
        <a:p>
          <a:endParaRPr lang="en-US"/>
        </a:p>
      </dgm:t>
    </dgm:pt>
    <dgm:pt modelId="{4D9811AC-93B8-4CDB-9B4D-150B11BC3EEC}" type="sibTrans" cxnId="{EB6A3C53-B473-4CB2-BE98-47A1A6ECBD64}">
      <dgm:prSet/>
      <dgm:spPr/>
      <dgm:t>
        <a:bodyPr/>
        <a:lstStyle/>
        <a:p>
          <a:endParaRPr lang="en-US"/>
        </a:p>
      </dgm:t>
    </dgm:pt>
    <dgm:pt modelId="{80C13877-EC70-44BC-A043-B1787C0E3303}">
      <dgm:prSet/>
      <dgm:spPr/>
      <dgm:t>
        <a:bodyPr/>
        <a:lstStyle/>
        <a:p>
          <a:r>
            <a:rPr lang="vi-VN" sz="1500" dirty="0"/>
            <a:t>Sự tiến bộ trong mật mã khóa công khai đã tạo ra các thuật toán mã hóa mạnh hơn và bảo mật hơn, đảm bảo tính bí mật và toàn vẹn của dữ liệu.</a:t>
          </a:r>
          <a:br>
            <a:rPr lang="vi-VN" sz="1500" dirty="0"/>
          </a:br>
          <a:r>
            <a:rPr lang="en-GB" sz="1500" dirty="0"/>
            <a:t>-</a:t>
          </a:r>
          <a:r>
            <a:rPr lang="vi-VN" sz="1500" dirty="0"/>
            <a:t>Một trong những tiến bộ quan trọng trong mật mã khóa công khai là sự phát triển của thuật toán ECC (Elliptic Curve Cryptography</a:t>
          </a:r>
          <a:r>
            <a:rPr lang="en-GB" sz="1500" dirty="0"/>
            <a:t>)</a:t>
          </a:r>
          <a:endParaRPr lang="en-US" sz="1500" dirty="0"/>
        </a:p>
      </dgm:t>
    </dgm:pt>
    <dgm:pt modelId="{6A689E29-B395-4E2B-8260-B98E4CBE5032}" type="parTrans" cxnId="{23291D78-8AED-4659-B66F-84F4FCFE2A3D}">
      <dgm:prSet/>
      <dgm:spPr/>
      <dgm:t>
        <a:bodyPr/>
        <a:lstStyle/>
        <a:p>
          <a:endParaRPr lang="en-US"/>
        </a:p>
      </dgm:t>
    </dgm:pt>
    <dgm:pt modelId="{DDC12531-0B37-4A9F-8506-99466AE83E56}" type="sibTrans" cxnId="{23291D78-8AED-4659-B66F-84F4FCFE2A3D}">
      <dgm:prSet/>
      <dgm:spPr/>
      <dgm:t>
        <a:bodyPr/>
        <a:lstStyle/>
        <a:p>
          <a:endParaRPr lang="en-US"/>
        </a:p>
      </dgm:t>
    </dgm:pt>
    <dgm:pt modelId="{BFAD3D76-8525-4CFE-8B51-3EC6A5750DE4}">
      <dgm:prSet/>
      <dgm:spPr/>
      <dgm:t>
        <a:bodyPr/>
        <a:lstStyle/>
        <a:p>
          <a:pPr>
            <a:buFont typeface="Wingdings" panose="05000000000000000000" pitchFamily="2" charset="2"/>
            <a:buChar char=""/>
          </a:pPr>
          <a:r>
            <a:rPr lang="vi-VN" sz="1500" b="1" dirty="0">
              <a:latin typeface="Times New Roman" panose="02020603050405020304" pitchFamily="18" charset="0"/>
              <a:ea typeface="Times New Roman" panose="02020603050405020304" pitchFamily="18" charset="0"/>
              <a:cs typeface="Times New Roman" panose="02020603050405020304" pitchFamily="18" charset="0"/>
            </a:rPr>
            <a:t>Mật mã đối xứng hiện đại:</a:t>
          </a:r>
          <a:endParaRPr lang="en-US" sz="1500" dirty="0"/>
        </a:p>
      </dgm:t>
    </dgm:pt>
    <dgm:pt modelId="{3ED2DC57-0806-464F-A3CF-1E6EE10925B7}" type="parTrans" cxnId="{A74FC85F-633D-42C9-8D9A-2F1C2119D2E1}">
      <dgm:prSet/>
      <dgm:spPr/>
      <dgm:t>
        <a:bodyPr/>
        <a:lstStyle/>
        <a:p>
          <a:endParaRPr lang="en-GB"/>
        </a:p>
      </dgm:t>
    </dgm:pt>
    <dgm:pt modelId="{87554BC4-D14F-43C0-BDEA-F5603603AB99}" type="sibTrans" cxnId="{A74FC85F-633D-42C9-8D9A-2F1C2119D2E1}">
      <dgm:prSet/>
      <dgm:spPr/>
      <dgm:t>
        <a:bodyPr/>
        <a:lstStyle/>
        <a:p>
          <a:endParaRPr lang="en-GB"/>
        </a:p>
      </dgm:t>
    </dgm:pt>
    <dgm:pt modelId="{2AF5D8AC-6C4B-415B-9387-D97D11C25CDD}">
      <dgm:prSet custT="1"/>
      <dgm:spPr/>
      <dgm:t>
        <a:bodyPr/>
        <a:lstStyle/>
        <a:p>
          <a:r>
            <a:rPr lang="vi-VN" sz="1500" dirty="0">
              <a:latin typeface="Times New Roman" panose="02020603050405020304" pitchFamily="18" charset="0"/>
              <a:ea typeface="Calibri" panose="020F0502020204030204" pitchFamily="34" charset="0"/>
              <a:cs typeface="Times New Roman" panose="02020603050405020304" pitchFamily="18" charset="0"/>
            </a:rPr>
            <a:t> </a:t>
          </a:r>
          <a:r>
            <a:rPr lang="vi-VN" sz="1600" dirty="0">
              <a:latin typeface="Times New Roman" panose="02020603050405020304" pitchFamily="18" charset="0"/>
              <a:ea typeface="Calibri" panose="020F0502020204030204" pitchFamily="34" charset="0"/>
              <a:cs typeface="Times New Roman" panose="02020603050405020304" pitchFamily="18" charset="0"/>
            </a:rPr>
            <a:t>Sự tiến bộ trong mật mã đối xứng hiện đại đã tạo ra các thuật toán mã hóa mạnh mẽ và khó khăn trong việc giải mã thông tin.</a:t>
          </a:r>
          <a:br>
            <a:rPr lang="vi-VN" sz="1600" dirty="0">
              <a:latin typeface="Times New Roman" panose="02020603050405020304" pitchFamily="18" charset="0"/>
              <a:ea typeface="Calibri" panose="020F0502020204030204" pitchFamily="34" charset="0"/>
              <a:cs typeface="Times New Roman" panose="02020603050405020304" pitchFamily="18" charset="0"/>
            </a:rPr>
          </a:br>
          <a:r>
            <a:rPr lang="en-GB" sz="1600" dirty="0">
              <a:latin typeface="Calibri" panose="020F0502020204030204" pitchFamily="34" charset="0"/>
              <a:ea typeface="Calibri" panose="020F0502020204030204" pitchFamily="34" charset="0"/>
              <a:cs typeface="Times New Roman" panose="02020603050405020304" pitchFamily="18" charset="0"/>
            </a:rPr>
            <a:t>-</a:t>
          </a:r>
          <a:r>
            <a:rPr lang="vi-VN" sz="1600" dirty="0">
              <a:latin typeface="Times New Roman" panose="02020603050405020304" pitchFamily="18" charset="0"/>
              <a:ea typeface="Calibri" panose="020F0502020204030204" pitchFamily="34" charset="0"/>
              <a:cs typeface="Times New Roman" panose="02020603050405020304" pitchFamily="18" charset="0"/>
            </a:rPr>
            <a:t>Một trong những tiến bộ quan trọng nhất trong mật mã đối xứng hiện đại là sự phát triển của thuật toán AES (Advanced Encryption Standard</a:t>
          </a:r>
          <a:endParaRPr lang="en-GB" sz="1600" dirty="0">
            <a:latin typeface="Calibri" panose="020F0502020204030204" pitchFamily="34" charset="0"/>
            <a:ea typeface="Calibri" panose="020F0502020204030204" pitchFamily="34" charset="0"/>
            <a:cs typeface="Times New Roman" panose="02020603050405020304" pitchFamily="18" charset="0"/>
          </a:endParaRPr>
        </a:p>
      </dgm:t>
    </dgm:pt>
    <dgm:pt modelId="{47DFC913-C15E-4225-BEE5-59DCAF2FA228}" type="parTrans" cxnId="{F9CFD8FC-AF48-496E-9C85-6E4100EBCEE3}">
      <dgm:prSet/>
      <dgm:spPr/>
      <dgm:t>
        <a:bodyPr/>
        <a:lstStyle/>
        <a:p>
          <a:endParaRPr lang="en-GB"/>
        </a:p>
      </dgm:t>
    </dgm:pt>
    <dgm:pt modelId="{00A8D274-ED30-4653-9A00-2028E7362C66}" type="sibTrans" cxnId="{F9CFD8FC-AF48-496E-9C85-6E4100EBCEE3}">
      <dgm:prSet/>
      <dgm:spPr/>
      <dgm:t>
        <a:bodyPr/>
        <a:lstStyle/>
        <a:p>
          <a:endParaRPr lang="en-GB"/>
        </a:p>
      </dgm:t>
    </dgm:pt>
    <dgm:pt modelId="{B2D20182-42CA-4911-8B70-1271F2305F19}" type="pres">
      <dgm:prSet presAssocID="{4F249A37-E997-471B-91DA-BAC53F45039D}" presName="Name0" presStyleCnt="0">
        <dgm:presLayoutVars>
          <dgm:dir/>
          <dgm:resizeHandles val="exact"/>
        </dgm:presLayoutVars>
      </dgm:prSet>
      <dgm:spPr/>
    </dgm:pt>
    <dgm:pt modelId="{ECFCEDDA-9A38-462D-A05C-DF27965D754E}" type="pres">
      <dgm:prSet presAssocID="{C859279B-0D3A-41AC-810A-2679A660EC9E}" presName="node" presStyleLbl="node1" presStyleIdx="0" presStyleCnt="1" custScaleX="100098" custLinFactNeighborX="-62983" custLinFactNeighborY="-40937">
        <dgm:presLayoutVars>
          <dgm:bulletEnabled val="1"/>
        </dgm:presLayoutVars>
      </dgm:prSet>
      <dgm:spPr/>
    </dgm:pt>
  </dgm:ptLst>
  <dgm:cxnLst>
    <dgm:cxn modelId="{A74FC85F-633D-42C9-8D9A-2F1C2119D2E1}" srcId="{C859279B-0D3A-41AC-810A-2679A660EC9E}" destId="{BFAD3D76-8525-4CFE-8B51-3EC6A5750DE4}" srcOrd="1" destOrd="0" parTransId="{3ED2DC57-0806-464F-A3CF-1E6EE10925B7}" sibTransId="{87554BC4-D14F-43C0-BDEA-F5603603AB99}"/>
    <dgm:cxn modelId="{B08E2D50-7DFC-414A-BAE7-9497D495D55B}" type="presOf" srcId="{4F249A37-E997-471B-91DA-BAC53F45039D}" destId="{B2D20182-42CA-4911-8B70-1271F2305F19}" srcOrd="0" destOrd="0" presId="urn:microsoft.com/office/officeart/2005/8/layout/process1"/>
    <dgm:cxn modelId="{8684DA70-E860-4982-8F14-112852A54975}" type="presOf" srcId="{80C13877-EC70-44BC-A043-B1787C0E3303}" destId="{ECFCEDDA-9A38-462D-A05C-DF27965D754E}" srcOrd="0" destOrd="1" presId="urn:microsoft.com/office/officeart/2005/8/layout/process1"/>
    <dgm:cxn modelId="{EB6A3C53-B473-4CB2-BE98-47A1A6ECBD64}" srcId="{4F249A37-E997-471B-91DA-BAC53F45039D}" destId="{C859279B-0D3A-41AC-810A-2679A660EC9E}" srcOrd="0" destOrd="0" parTransId="{9EA760E6-D8A5-482A-B49C-7DD50B49FF23}" sibTransId="{4D9811AC-93B8-4CDB-9B4D-150B11BC3EEC}"/>
    <dgm:cxn modelId="{23291D78-8AED-4659-B66F-84F4FCFE2A3D}" srcId="{C859279B-0D3A-41AC-810A-2679A660EC9E}" destId="{80C13877-EC70-44BC-A043-B1787C0E3303}" srcOrd="0" destOrd="0" parTransId="{6A689E29-B395-4E2B-8260-B98E4CBE5032}" sibTransId="{DDC12531-0B37-4A9F-8506-99466AE83E56}"/>
    <dgm:cxn modelId="{1DE0337A-2A99-4A33-A4F2-77C33384716D}" type="presOf" srcId="{2AF5D8AC-6C4B-415B-9387-D97D11C25CDD}" destId="{ECFCEDDA-9A38-462D-A05C-DF27965D754E}" srcOrd="0" destOrd="3" presId="urn:microsoft.com/office/officeart/2005/8/layout/process1"/>
    <dgm:cxn modelId="{F70ABCEC-8729-457B-B44F-E802DD0FD8AC}" type="presOf" srcId="{C859279B-0D3A-41AC-810A-2679A660EC9E}" destId="{ECFCEDDA-9A38-462D-A05C-DF27965D754E}" srcOrd="0" destOrd="0" presId="urn:microsoft.com/office/officeart/2005/8/layout/process1"/>
    <dgm:cxn modelId="{758017F1-9381-4245-AE7D-699C05689091}" type="presOf" srcId="{BFAD3D76-8525-4CFE-8B51-3EC6A5750DE4}" destId="{ECFCEDDA-9A38-462D-A05C-DF27965D754E}" srcOrd="0" destOrd="2" presId="urn:microsoft.com/office/officeart/2005/8/layout/process1"/>
    <dgm:cxn modelId="{F9CFD8FC-AF48-496E-9C85-6E4100EBCEE3}" srcId="{C859279B-0D3A-41AC-810A-2679A660EC9E}" destId="{2AF5D8AC-6C4B-415B-9387-D97D11C25CDD}" srcOrd="2" destOrd="0" parTransId="{47DFC913-C15E-4225-BEE5-59DCAF2FA228}" sibTransId="{00A8D274-ED30-4653-9A00-2028E7362C66}"/>
    <dgm:cxn modelId="{54A4EDAB-3A9C-454A-9043-C56321006CB0}" type="presParOf" srcId="{B2D20182-42CA-4911-8B70-1271F2305F19}" destId="{ECFCEDDA-9A38-462D-A05C-DF27965D754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1A114A-D36E-4FB3-A1BF-54828A26C9F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89FAA07-1205-4B52-AD57-00A1D3CF300B}">
      <dgm:prSet/>
      <dgm:spPr/>
      <dgm:t>
        <a:bodyPr/>
        <a:lstStyle/>
        <a:p>
          <a:r>
            <a:rPr lang="en-GB"/>
            <a:t>-</a:t>
          </a:r>
          <a:r>
            <a:rPr lang="vi-VN"/>
            <a:t>Bảo mật thông tin truyền tải:</a:t>
          </a:r>
          <a:endParaRPr lang="en-US"/>
        </a:p>
      </dgm:t>
    </dgm:pt>
    <dgm:pt modelId="{1884AEFF-18A7-421B-A20C-BC8D6EAC7B81}" type="parTrans" cxnId="{526937EA-1C14-409A-BBE5-E3FE75BBD4BE}">
      <dgm:prSet/>
      <dgm:spPr/>
      <dgm:t>
        <a:bodyPr/>
        <a:lstStyle/>
        <a:p>
          <a:endParaRPr lang="en-US"/>
        </a:p>
      </dgm:t>
    </dgm:pt>
    <dgm:pt modelId="{87953E2C-F621-4FDB-A6D8-92F4CD36A362}" type="sibTrans" cxnId="{526937EA-1C14-409A-BBE5-E3FE75BBD4BE}">
      <dgm:prSet/>
      <dgm:spPr/>
      <dgm:t>
        <a:bodyPr/>
        <a:lstStyle/>
        <a:p>
          <a:endParaRPr lang="en-US"/>
        </a:p>
      </dgm:t>
    </dgm:pt>
    <dgm:pt modelId="{CBC3C30F-5102-4B4C-A43F-C9F57909AA63}">
      <dgm:prSet/>
      <dgm:spPr/>
      <dgm:t>
        <a:bodyPr/>
        <a:lstStyle/>
        <a:p>
          <a:r>
            <a:rPr lang="en-GB"/>
            <a:t>-</a:t>
          </a:r>
          <a:r>
            <a:rPr lang="vi-VN"/>
            <a:t>Bảo vệ dữ liệu cá nhân</a:t>
          </a:r>
          <a:r>
            <a:rPr lang="en-US"/>
            <a:t>:</a:t>
          </a:r>
        </a:p>
      </dgm:t>
    </dgm:pt>
    <dgm:pt modelId="{7F823FF9-9C86-4809-B936-E063F5BC9E55}" type="parTrans" cxnId="{8BF76F09-AD9E-4399-B8E9-0685ECBAFFAA}">
      <dgm:prSet/>
      <dgm:spPr/>
      <dgm:t>
        <a:bodyPr/>
        <a:lstStyle/>
        <a:p>
          <a:endParaRPr lang="en-US"/>
        </a:p>
      </dgm:t>
    </dgm:pt>
    <dgm:pt modelId="{8C16EC3F-EF9D-4189-82B5-3E8EB15C1AEF}" type="sibTrans" cxnId="{8BF76F09-AD9E-4399-B8E9-0685ECBAFFAA}">
      <dgm:prSet/>
      <dgm:spPr/>
      <dgm:t>
        <a:bodyPr/>
        <a:lstStyle/>
        <a:p>
          <a:endParaRPr lang="en-US"/>
        </a:p>
      </dgm:t>
    </dgm:pt>
    <dgm:pt modelId="{10DE8623-3DE3-4F3E-A3F1-485F2A7AAFCE}">
      <dgm:prSet/>
      <dgm:spPr/>
      <dgm:t>
        <a:bodyPr/>
        <a:lstStyle/>
        <a:p>
          <a:r>
            <a:rPr lang="en-GB"/>
            <a:t>-</a:t>
          </a:r>
          <a:r>
            <a:rPr lang="vi-VN"/>
            <a:t>Bảo mật trong các ứng dụng điện toán đám mây</a:t>
          </a:r>
          <a:endParaRPr lang="en-US"/>
        </a:p>
      </dgm:t>
    </dgm:pt>
    <dgm:pt modelId="{132C25B1-20F7-4784-8C12-F7D3D39C6B2A}" type="parTrans" cxnId="{91EBE54B-3B49-41DC-99EF-2E265E1CFF97}">
      <dgm:prSet/>
      <dgm:spPr/>
      <dgm:t>
        <a:bodyPr/>
        <a:lstStyle/>
        <a:p>
          <a:endParaRPr lang="en-US"/>
        </a:p>
      </dgm:t>
    </dgm:pt>
    <dgm:pt modelId="{A89111C3-4F41-4276-B181-1D3CC22F044C}" type="sibTrans" cxnId="{91EBE54B-3B49-41DC-99EF-2E265E1CFF97}">
      <dgm:prSet/>
      <dgm:spPr/>
      <dgm:t>
        <a:bodyPr/>
        <a:lstStyle/>
        <a:p>
          <a:endParaRPr lang="en-US"/>
        </a:p>
      </dgm:t>
    </dgm:pt>
    <dgm:pt modelId="{A0F28E83-36EA-43B4-ABF7-B6F0CEDE992D}">
      <dgm:prSet/>
      <dgm:spPr/>
      <dgm:t>
        <a:bodyPr/>
        <a:lstStyle/>
        <a:p>
          <a:r>
            <a:rPr lang="en-GB"/>
            <a:t>-</a:t>
          </a:r>
          <a:r>
            <a:rPr lang="vi-VN"/>
            <a:t>Bảo mật trong các thiết bị di động:</a:t>
          </a:r>
          <a:endParaRPr lang="en-US"/>
        </a:p>
      </dgm:t>
    </dgm:pt>
    <dgm:pt modelId="{669DB950-9536-457E-9CD6-459AD27E66F0}" type="parTrans" cxnId="{39BB6DA9-CFF1-403C-8AEE-2C1BDAE9229A}">
      <dgm:prSet/>
      <dgm:spPr/>
      <dgm:t>
        <a:bodyPr/>
        <a:lstStyle/>
        <a:p>
          <a:endParaRPr lang="en-US"/>
        </a:p>
      </dgm:t>
    </dgm:pt>
    <dgm:pt modelId="{2B2312E7-4DFD-44D6-A677-807FAFAE767B}" type="sibTrans" cxnId="{39BB6DA9-CFF1-403C-8AEE-2C1BDAE9229A}">
      <dgm:prSet/>
      <dgm:spPr/>
      <dgm:t>
        <a:bodyPr/>
        <a:lstStyle/>
        <a:p>
          <a:endParaRPr lang="en-US"/>
        </a:p>
      </dgm:t>
    </dgm:pt>
    <dgm:pt modelId="{DD556451-901C-450B-9521-78995B7E7694}">
      <dgm:prSet/>
      <dgm:spPr/>
      <dgm:t>
        <a:bodyPr/>
        <a:lstStyle/>
        <a:p>
          <a:r>
            <a:rPr lang="en-GB"/>
            <a:t>-</a:t>
          </a:r>
          <a:r>
            <a:rPr lang="vi-VN"/>
            <a:t>Mật mã trong lĩnh vực y tế:</a:t>
          </a:r>
          <a:endParaRPr lang="en-US"/>
        </a:p>
      </dgm:t>
    </dgm:pt>
    <dgm:pt modelId="{7D1FD0FA-12DE-43EC-ADA0-31E2F9FB68B7}" type="parTrans" cxnId="{F23AE114-823A-4CE7-956D-5733F904AD8B}">
      <dgm:prSet/>
      <dgm:spPr/>
      <dgm:t>
        <a:bodyPr/>
        <a:lstStyle/>
        <a:p>
          <a:endParaRPr lang="en-US"/>
        </a:p>
      </dgm:t>
    </dgm:pt>
    <dgm:pt modelId="{E85DB186-7C90-4E97-9594-4F4D669266A8}" type="sibTrans" cxnId="{F23AE114-823A-4CE7-956D-5733F904AD8B}">
      <dgm:prSet/>
      <dgm:spPr/>
      <dgm:t>
        <a:bodyPr/>
        <a:lstStyle/>
        <a:p>
          <a:endParaRPr lang="en-US"/>
        </a:p>
      </dgm:t>
    </dgm:pt>
    <dgm:pt modelId="{C5A5E53C-97FF-4A6E-8E90-9300BF4CEE26}">
      <dgm:prSet/>
      <dgm:spPr/>
      <dgm:t>
        <a:bodyPr/>
        <a:lstStyle/>
        <a:p>
          <a:r>
            <a:rPr lang="en-GB"/>
            <a:t>-</a:t>
          </a:r>
          <a:r>
            <a:rPr lang="vi-VN"/>
            <a:t>Bảo mật trong hệ thống định danh và xác thực:</a:t>
          </a:r>
          <a:endParaRPr lang="en-US"/>
        </a:p>
      </dgm:t>
    </dgm:pt>
    <dgm:pt modelId="{D04DD3D9-16D8-4CA5-807A-E02204BC66CE}" type="parTrans" cxnId="{6F07F3AB-30C5-4630-B107-32227CA45D55}">
      <dgm:prSet/>
      <dgm:spPr/>
      <dgm:t>
        <a:bodyPr/>
        <a:lstStyle/>
        <a:p>
          <a:endParaRPr lang="en-US"/>
        </a:p>
      </dgm:t>
    </dgm:pt>
    <dgm:pt modelId="{C8268B1D-5CB8-40E6-817B-EBEF6945CC4B}" type="sibTrans" cxnId="{6F07F3AB-30C5-4630-B107-32227CA45D55}">
      <dgm:prSet/>
      <dgm:spPr/>
      <dgm:t>
        <a:bodyPr/>
        <a:lstStyle/>
        <a:p>
          <a:endParaRPr lang="en-US"/>
        </a:p>
      </dgm:t>
    </dgm:pt>
    <dgm:pt modelId="{7C981357-E0CE-4136-8F81-0CF49DCF41C6}" type="pres">
      <dgm:prSet presAssocID="{271A114A-D36E-4FB3-A1BF-54828A26C9F0}" presName="linear" presStyleCnt="0">
        <dgm:presLayoutVars>
          <dgm:animLvl val="lvl"/>
          <dgm:resizeHandles val="exact"/>
        </dgm:presLayoutVars>
      </dgm:prSet>
      <dgm:spPr/>
    </dgm:pt>
    <dgm:pt modelId="{27E1E484-9CBF-48DE-A6EF-9706AFE10829}" type="pres">
      <dgm:prSet presAssocID="{F89FAA07-1205-4B52-AD57-00A1D3CF300B}" presName="parentText" presStyleLbl="node1" presStyleIdx="0" presStyleCnt="6">
        <dgm:presLayoutVars>
          <dgm:chMax val="0"/>
          <dgm:bulletEnabled val="1"/>
        </dgm:presLayoutVars>
      </dgm:prSet>
      <dgm:spPr/>
    </dgm:pt>
    <dgm:pt modelId="{F9FD5982-1D3D-4937-8545-58ACCFB167B6}" type="pres">
      <dgm:prSet presAssocID="{87953E2C-F621-4FDB-A6D8-92F4CD36A362}" presName="spacer" presStyleCnt="0"/>
      <dgm:spPr/>
    </dgm:pt>
    <dgm:pt modelId="{8D71DBBC-532B-479A-9F0A-CC1A856F85B7}" type="pres">
      <dgm:prSet presAssocID="{CBC3C30F-5102-4B4C-A43F-C9F57909AA63}" presName="parentText" presStyleLbl="node1" presStyleIdx="1" presStyleCnt="6">
        <dgm:presLayoutVars>
          <dgm:chMax val="0"/>
          <dgm:bulletEnabled val="1"/>
        </dgm:presLayoutVars>
      </dgm:prSet>
      <dgm:spPr/>
    </dgm:pt>
    <dgm:pt modelId="{600C49E7-9C83-4A89-AD52-CEE61AD26AD4}" type="pres">
      <dgm:prSet presAssocID="{8C16EC3F-EF9D-4189-82B5-3E8EB15C1AEF}" presName="spacer" presStyleCnt="0"/>
      <dgm:spPr/>
    </dgm:pt>
    <dgm:pt modelId="{ED9F4CE9-D1B5-4C44-A4C8-262C039A03AC}" type="pres">
      <dgm:prSet presAssocID="{10DE8623-3DE3-4F3E-A3F1-485F2A7AAFCE}" presName="parentText" presStyleLbl="node1" presStyleIdx="2" presStyleCnt="6">
        <dgm:presLayoutVars>
          <dgm:chMax val="0"/>
          <dgm:bulletEnabled val="1"/>
        </dgm:presLayoutVars>
      </dgm:prSet>
      <dgm:spPr/>
    </dgm:pt>
    <dgm:pt modelId="{54FDB5A7-BFAD-4AA3-9F39-D71013CE90B9}" type="pres">
      <dgm:prSet presAssocID="{A89111C3-4F41-4276-B181-1D3CC22F044C}" presName="spacer" presStyleCnt="0"/>
      <dgm:spPr/>
    </dgm:pt>
    <dgm:pt modelId="{6AAA076D-A22A-445D-B944-43017DA7D91A}" type="pres">
      <dgm:prSet presAssocID="{A0F28E83-36EA-43B4-ABF7-B6F0CEDE992D}" presName="parentText" presStyleLbl="node1" presStyleIdx="3" presStyleCnt="6">
        <dgm:presLayoutVars>
          <dgm:chMax val="0"/>
          <dgm:bulletEnabled val="1"/>
        </dgm:presLayoutVars>
      </dgm:prSet>
      <dgm:spPr/>
    </dgm:pt>
    <dgm:pt modelId="{3FAD75EA-84BE-454B-AF57-E25D083429FA}" type="pres">
      <dgm:prSet presAssocID="{2B2312E7-4DFD-44D6-A677-807FAFAE767B}" presName="spacer" presStyleCnt="0"/>
      <dgm:spPr/>
    </dgm:pt>
    <dgm:pt modelId="{1D2202AE-5E4E-41F7-9A98-924BB7F6A6D1}" type="pres">
      <dgm:prSet presAssocID="{DD556451-901C-450B-9521-78995B7E7694}" presName="parentText" presStyleLbl="node1" presStyleIdx="4" presStyleCnt="6">
        <dgm:presLayoutVars>
          <dgm:chMax val="0"/>
          <dgm:bulletEnabled val="1"/>
        </dgm:presLayoutVars>
      </dgm:prSet>
      <dgm:spPr/>
    </dgm:pt>
    <dgm:pt modelId="{1E684DB1-52EE-4CD9-B916-F73826B96004}" type="pres">
      <dgm:prSet presAssocID="{E85DB186-7C90-4E97-9594-4F4D669266A8}" presName="spacer" presStyleCnt="0"/>
      <dgm:spPr/>
    </dgm:pt>
    <dgm:pt modelId="{4233F440-AFC3-4DCE-A18F-6F30D03A5691}" type="pres">
      <dgm:prSet presAssocID="{C5A5E53C-97FF-4A6E-8E90-9300BF4CEE26}" presName="parentText" presStyleLbl="node1" presStyleIdx="5" presStyleCnt="6">
        <dgm:presLayoutVars>
          <dgm:chMax val="0"/>
          <dgm:bulletEnabled val="1"/>
        </dgm:presLayoutVars>
      </dgm:prSet>
      <dgm:spPr/>
    </dgm:pt>
  </dgm:ptLst>
  <dgm:cxnLst>
    <dgm:cxn modelId="{8BF76F09-AD9E-4399-B8E9-0685ECBAFFAA}" srcId="{271A114A-D36E-4FB3-A1BF-54828A26C9F0}" destId="{CBC3C30F-5102-4B4C-A43F-C9F57909AA63}" srcOrd="1" destOrd="0" parTransId="{7F823FF9-9C86-4809-B936-E063F5BC9E55}" sibTransId="{8C16EC3F-EF9D-4189-82B5-3E8EB15C1AEF}"/>
    <dgm:cxn modelId="{F23AE114-823A-4CE7-956D-5733F904AD8B}" srcId="{271A114A-D36E-4FB3-A1BF-54828A26C9F0}" destId="{DD556451-901C-450B-9521-78995B7E7694}" srcOrd="4" destOrd="0" parTransId="{7D1FD0FA-12DE-43EC-ADA0-31E2F9FB68B7}" sibTransId="{E85DB186-7C90-4E97-9594-4F4D669266A8}"/>
    <dgm:cxn modelId="{F1B3D53E-9D7C-4617-ACA8-786B3182488A}" type="presOf" srcId="{A0F28E83-36EA-43B4-ABF7-B6F0CEDE992D}" destId="{6AAA076D-A22A-445D-B944-43017DA7D91A}" srcOrd="0" destOrd="0" presId="urn:microsoft.com/office/officeart/2005/8/layout/vList2"/>
    <dgm:cxn modelId="{B458B543-7DED-4C42-81C1-3287212EF349}" type="presOf" srcId="{10DE8623-3DE3-4F3E-A3F1-485F2A7AAFCE}" destId="{ED9F4CE9-D1B5-4C44-A4C8-262C039A03AC}" srcOrd="0" destOrd="0" presId="urn:microsoft.com/office/officeart/2005/8/layout/vList2"/>
    <dgm:cxn modelId="{ED71ED44-3EBE-4CB4-B79B-6B80F1060926}" type="presOf" srcId="{F89FAA07-1205-4B52-AD57-00A1D3CF300B}" destId="{27E1E484-9CBF-48DE-A6EF-9706AFE10829}" srcOrd="0" destOrd="0" presId="urn:microsoft.com/office/officeart/2005/8/layout/vList2"/>
    <dgm:cxn modelId="{F461C066-BFD7-437B-9AD0-CF8D09E70C19}" type="presOf" srcId="{CBC3C30F-5102-4B4C-A43F-C9F57909AA63}" destId="{8D71DBBC-532B-479A-9F0A-CC1A856F85B7}" srcOrd="0" destOrd="0" presId="urn:microsoft.com/office/officeart/2005/8/layout/vList2"/>
    <dgm:cxn modelId="{91EBE54B-3B49-41DC-99EF-2E265E1CFF97}" srcId="{271A114A-D36E-4FB3-A1BF-54828A26C9F0}" destId="{10DE8623-3DE3-4F3E-A3F1-485F2A7AAFCE}" srcOrd="2" destOrd="0" parTransId="{132C25B1-20F7-4784-8C12-F7D3D39C6B2A}" sibTransId="{A89111C3-4F41-4276-B181-1D3CC22F044C}"/>
    <dgm:cxn modelId="{39BB6DA9-CFF1-403C-8AEE-2C1BDAE9229A}" srcId="{271A114A-D36E-4FB3-A1BF-54828A26C9F0}" destId="{A0F28E83-36EA-43B4-ABF7-B6F0CEDE992D}" srcOrd="3" destOrd="0" parTransId="{669DB950-9536-457E-9CD6-459AD27E66F0}" sibTransId="{2B2312E7-4DFD-44D6-A677-807FAFAE767B}"/>
    <dgm:cxn modelId="{6F07F3AB-30C5-4630-B107-32227CA45D55}" srcId="{271A114A-D36E-4FB3-A1BF-54828A26C9F0}" destId="{C5A5E53C-97FF-4A6E-8E90-9300BF4CEE26}" srcOrd="5" destOrd="0" parTransId="{D04DD3D9-16D8-4CA5-807A-E02204BC66CE}" sibTransId="{C8268B1D-5CB8-40E6-817B-EBEF6945CC4B}"/>
    <dgm:cxn modelId="{4C2611B4-CE2D-41B9-80FA-9E115E88C109}" type="presOf" srcId="{C5A5E53C-97FF-4A6E-8E90-9300BF4CEE26}" destId="{4233F440-AFC3-4DCE-A18F-6F30D03A5691}" srcOrd="0" destOrd="0" presId="urn:microsoft.com/office/officeart/2005/8/layout/vList2"/>
    <dgm:cxn modelId="{1F1EA9B6-0C9C-42B2-A891-5185E02FFA09}" type="presOf" srcId="{DD556451-901C-450B-9521-78995B7E7694}" destId="{1D2202AE-5E4E-41F7-9A98-924BB7F6A6D1}" srcOrd="0" destOrd="0" presId="urn:microsoft.com/office/officeart/2005/8/layout/vList2"/>
    <dgm:cxn modelId="{526937EA-1C14-409A-BBE5-E3FE75BBD4BE}" srcId="{271A114A-D36E-4FB3-A1BF-54828A26C9F0}" destId="{F89FAA07-1205-4B52-AD57-00A1D3CF300B}" srcOrd="0" destOrd="0" parTransId="{1884AEFF-18A7-421B-A20C-BC8D6EAC7B81}" sibTransId="{87953E2C-F621-4FDB-A6D8-92F4CD36A362}"/>
    <dgm:cxn modelId="{1E7392EA-7A5F-457D-A34C-D497EA9A343D}" type="presOf" srcId="{271A114A-D36E-4FB3-A1BF-54828A26C9F0}" destId="{7C981357-E0CE-4136-8F81-0CF49DCF41C6}" srcOrd="0" destOrd="0" presId="urn:microsoft.com/office/officeart/2005/8/layout/vList2"/>
    <dgm:cxn modelId="{B83A9215-A120-4F1D-89A3-8AA8E50172E4}" type="presParOf" srcId="{7C981357-E0CE-4136-8F81-0CF49DCF41C6}" destId="{27E1E484-9CBF-48DE-A6EF-9706AFE10829}" srcOrd="0" destOrd="0" presId="urn:microsoft.com/office/officeart/2005/8/layout/vList2"/>
    <dgm:cxn modelId="{924F4B23-6948-4690-89E5-62C0412B0FCA}" type="presParOf" srcId="{7C981357-E0CE-4136-8F81-0CF49DCF41C6}" destId="{F9FD5982-1D3D-4937-8545-58ACCFB167B6}" srcOrd="1" destOrd="0" presId="urn:microsoft.com/office/officeart/2005/8/layout/vList2"/>
    <dgm:cxn modelId="{F5D3935A-F150-4307-9B12-1FF2FA2634AD}" type="presParOf" srcId="{7C981357-E0CE-4136-8F81-0CF49DCF41C6}" destId="{8D71DBBC-532B-479A-9F0A-CC1A856F85B7}" srcOrd="2" destOrd="0" presId="urn:microsoft.com/office/officeart/2005/8/layout/vList2"/>
    <dgm:cxn modelId="{82693E54-781E-45B4-99C5-156ABFAA526E}" type="presParOf" srcId="{7C981357-E0CE-4136-8F81-0CF49DCF41C6}" destId="{600C49E7-9C83-4A89-AD52-CEE61AD26AD4}" srcOrd="3" destOrd="0" presId="urn:microsoft.com/office/officeart/2005/8/layout/vList2"/>
    <dgm:cxn modelId="{92FF4B14-E730-4A79-A62E-B913C4B9BA18}" type="presParOf" srcId="{7C981357-E0CE-4136-8F81-0CF49DCF41C6}" destId="{ED9F4CE9-D1B5-4C44-A4C8-262C039A03AC}" srcOrd="4" destOrd="0" presId="urn:microsoft.com/office/officeart/2005/8/layout/vList2"/>
    <dgm:cxn modelId="{4C757E22-F362-4BC6-9B8C-6765C1ECD8B8}" type="presParOf" srcId="{7C981357-E0CE-4136-8F81-0CF49DCF41C6}" destId="{54FDB5A7-BFAD-4AA3-9F39-D71013CE90B9}" srcOrd="5" destOrd="0" presId="urn:microsoft.com/office/officeart/2005/8/layout/vList2"/>
    <dgm:cxn modelId="{640C6F3F-E91F-434D-8EAF-7671F3B5E968}" type="presParOf" srcId="{7C981357-E0CE-4136-8F81-0CF49DCF41C6}" destId="{6AAA076D-A22A-445D-B944-43017DA7D91A}" srcOrd="6" destOrd="0" presId="urn:microsoft.com/office/officeart/2005/8/layout/vList2"/>
    <dgm:cxn modelId="{108820DA-385B-48EB-B05D-A5B1AD39E245}" type="presParOf" srcId="{7C981357-E0CE-4136-8F81-0CF49DCF41C6}" destId="{3FAD75EA-84BE-454B-AF57-E25D083429FA}" srcOrd="7" destOrd="0" presId="urn:microsoft.com/office/officeart/2005/8/layout/vList2"/>
    <dgm:cxn modelId="{3D30CBF7-3AD4-4A5F-84C8-9D0C0FCBDBB7}" type="presParOf" srcId="{7C981357-E0CE-4136-8F81-0CF49DCF41C6}" destId="{1D2202AE-5E4E-41F7-9A98-924BB7F6A6D1}" srcOrd="8" destOrd="0" presId="urn:microsoft.com/office/officeart/2005/8/layout/vList2"/>
    <dgm:cxn modelId="{D64395B8-8E21-4705-A873-CEC7F43FB76B}" type="presParOf" srcId="{7C981357-E0CE-4136-8F81-0CF49DCF41C6}" destId="{1E684DB1-52EE-4CD9-B916-F73826B96004}" srcOrd="9" destOrd="0" presId="urn:microsoft.com/office/officeart/2005/8/layout/vList2"/>
    <dgm:cxn modelId="{37C62CDA-9EAB-47B1-99CF-A5132C3A818C}" type="presParOf" srcId="{7C981357-E0CE-4136-8F81-0CF49DCF41C6}" destId="{4233F440-AFC3-4DCE-A18F-6F30D03A569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D492D6-C76A-4F73-B181-D58EFCB4B8D4}"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7A6AB58D-82EA-4263-8F76-E11E99871F3A}">
      <dgm:prSet/>
      <dgm:spPr/>
      <dgm:t>
        <a:bodyPr/>
        <a:lstStyle/>
        <a:p>
          <a:r>
            <a:rPr lang="en-US" b="1"/>
            <a:t>4.1. </a:t>
          </a:r>
          <a:r>
            <a:rPr lang="vi-VN" b="1"/>
            <a:t>Khái niệm và nguyên tắc hoạt động</a:t>
          </a:r>
          <a:endParaRPr lang="en-US"/>
        </a:p>
      </dgm:t>
    </dgm:pt>
    <dgm:pt modelId="{1EEC0152-F7E9-43C6-ADD8-178BEDD60646}" type="parTrans" cxnId="{B64DEBA9-0243-412A-BD42-2A18AB88F4A0}">
      <dgm:prSet/>
      <dgm:spPr/>
      <dgm:t>
        <a:bodyPr/>
        <a:lstStyle/>
        <a:p>
          <a:endParaRPr lang="en-US"/>
        </a:p>
      </dgm:t>
    </dgm:pt>
    <dgm:pt modelId="{3D4E0C95-C9FA-4152-8CDB-409F97B0FC0F}" type="sibTrans" cxnId="{B64DEBA9-0243-412A-BD42-2A18AB88F4A0}">
      <dgm:prSet/>
      <dgm:spPr/>
      <dgm:t>
        <a:bodyPr/>
        <a:lstStyle/>
        <a:p>
          <a:endParaRPr lang="en-US"/>
        </a:p>
      </dgm:t>
    </dgm:pt>
    <dgm:pt modelId="{720E5DCA-CF6E-4B0C-A5BF-E3B50E31C0D4}">
      <dgm:prSet/>
      <dgm:spPr/>
      <dgm:t>
        <a:bodyPr/>
        <a:lstStyle/>
        <a:p>
          <a:r>
            <a:rPr lang="vi-VN" dirty="0"/>
            <a:t>Nguyên tắc hoạt động của hệ mật mã hoán vị dựa trên việc sắp xếp lại các ký tự theo một trật tự mới hoặc dựa trên một quy tắc cụ thể, để tạo ra một văn bản mã hoá không thể đọc được mà chỉ có thể giải mã thông qua việc áp dụng quy tắc hoán vị ngược lại.</a:t>
          </a:r>
          <a:endParaRPr lang="en-US" dirty="0"/>
        </a:p>
      </dgm:t>
    </dgm:pt>
    <dgm:pt modelId="{5D77C2FA-C724-45B6-8534-CE5E8A975C30}" type="parTrans" cxnId="{BAE2E08D-F7A9-4A80-B8DF-179D04B3C6E3}">
      <dgm:prSet/>
      <dgm:spPr/>
      <dgm:t>
        <a:bodyPr/>
        <a:lstStyle/>
        <a:p>
          <a:endParaRPr lang="en-US"/>
        </a:p>
      </dgm:t>
    </dgm:pt>
    <dgm:pt modelId="{3CFDAC96-3864-4BF0-88F9-3CE85A1AB44D}" type="sibTrans" cxnId="{BAE2E08D-F7A9-4A80-B8DF-179D04B3C6E3}">
      <dgm:prSet/>
      <dgm:spPr/>
      <dgm:t>
        <a:bodyPr/>
        <a:lstStyle/>
        <a:p>
          <a:endParaRPr lang="en-US"/>
        </a:p>
      </dgm:t>
    </dgm:pt>
    <dgm:pt modelId="{212CA131-DE16-4B23-AFED-13B5ADA20B9C}">
      <dgm:prSet/>
      <dgm:spPr/>
      <dgm:t>
        <a:bodyPr/>
        <a:lstStyle/>
        <a:p>
          <a:r>
            <a:rPr lang="vi-VN"/>
            <a:t>Hệ mật mã hoán vị có ưu điểm là đơn giản và dễ triển khai. Với quy tắc hoán vị đơn giản như sắp xếp các chữ cái theo một thứ tự cụ thể, không cần sử dụng khóa hay thuật toán phức tạp để mã hóa và giải mã thông tin. </a:t>
          </a:r>
          <a:endParaRPr lang="en-US"/>
        </a:p>
      </dgm:t>
    </dgm:pt>
    <dgm:pt modelId="{3AA9C9A1-6C24-48FE-B5AC-266CB3F5874D}" type="parTrans" cxnId="{F92E0A67-3C6F-4C2D-8500-1FDDA8736946}">
      <dgm:prSet/>
      <dgm:spPr/>
      <dgm:t>
        <a:bodyPr/>
        <a:lstStyle/>
        <a:p>
          <a:endParaRPr lang="en-US"/>
        </a:p>
      </dgm:t>
    </dgm:pt>
    <dgm:pt modelId="{33453C4A-91E9-4A86-992B-9FE46F3E13BD}" type="sibTrans" cxnId="{F92E0A67-3C6F-4C2D-8500-1FDDA8736946}">
      <dgm:prSet/>
      <dgm:spPr/>
      <dgm:t>
        <a:bodyPr/>
        <a:lstStyle/>
        <a:p>
          <a:endParaRPr lang="en-US"/>
        </a:p>
      </dgm:t>
    </dgm:pt>
    <dgm:pt modelId="{F208EC9F-CDF0-4D26-A619-FF6A419F074D}">
      <dgm:prSet/>
      <dgm:spPr/>
      <dgm:t>
        <a:bodyPr/>
        <a:lstStyle/>
        <a:p>
          <a:r>
            <a:rPr lang="vi-VN"/>
            <a:t>Tuy nhiên, hệ mật mã hoán vị cũng có nhược điểm. Do thông tin trong văn bản mã hoá chỉ bị hoán đổi vị trí mà không thay đổi nội dung, nên nó không cung cấp tính bảo mật cao. Nếu kẻ tấn công biết được quy tắc hoán vị hoặc có đủ kiến thức và công cụ để phân tích và phá vỡ quy tắc này, thông tin sẽ dễ dàng được giải mã. </a:t>
          </a:r>
          <a:endParaRPr lang="en-US"/>
        </a:p>
      </dgm:t>
    </dgm:pt>
    <dgm:pt modelId="{D6DCDB26-77BF-4847-B99F-DECFBD63042E}" type="parTrans" cxnId="{5BA01186-DA60-44E7-9F27-ABAC6562C213}">
      <dgm:prSet/>
      <dgm:spPr/>
      <dgm:t>
        <a:bodyPr/>
        <a:lstStyle/>
        <a:p>
          <a:endParaRPr lang="en-US"/>
        </a:p>
      </dgm:t>
    </dgm:pt>
    <dgm:pt modelId="{2355395C-C80C-41D8-BF9E-825230F8A6C0}" type="sibTrans" cxnId="{5BA01186-DA60-44E7-9F27-ABAC6562C213}">
      <dgm:prSet/>
      <dgm:spPr/>
      <dgm:t>
        <a:bodyPr/>
        <a:lstStyle/>
        <a:p>
          <a:endParaRPr lang="en-US"/>
        </a:p>
      </dgm:t>
    </dgm:pt>
    <dgm:pt modelId="{BE07F292-7002-44C5-A7B8-BD45DAEBBE4E}" type="pres">
      <dgm:prSet presAssocID="{74D492D6-C76A-4F73-B181-D58EFCB4B8D4}" presName="Name0" presStyleCnt="0">
        <dgm:presLayoutVars>
          <dgm:dir/>
          <dgm:animLvl val="lvl"/>
          <dgm:resizeHandles val="exact"/>
        </dgm:presLayoutVars>
      </dgm:prSet>
      <dgm:spPr/>
    </dgm:pt>
    <dgm:pt modelId="{958DB7DE-90BB-4EFD-92CA-024088851217}" type="pres">
      <dgm:prSet presAssocID="{F208EC9F-CDF0-4D26-A619-FF6A419F074D}" presName="boxAndChildren" presStyleCnt="0"/>
      <dgm:spPr/>
    </dgm:pt>
    <dgm:pt modelId="{2BE78009-6FA7-4511-983B-7373DAD2B1B8}" type="pres">
      <dgm:prSet presAssocID="{F208EC9F-CDF0-4D26-A619-FF6A419F074D}" presName="parentTextBox" presStyleLbl="node1" presStyleIdx="0" presStyleCnt="3"/>
      <dgm:spPr/>
    </dgm:pt>
    <dgm:pt modelId="{97FF4877-6A75-4108-A040-9D4E8909E5F2}" type="pres">
      <dgm:prSet presAssocID="{33453C4A-91E9-4A86-992B-9FE46F3E13BD}" presName="sp" presStyleCnt="0"/>
      <dgm:spPr/>
    </dgm:pt>
    <dgm:pt modelId="{4CB6602C-649B-44E5-9283-F8F97A7F8523}" type="pres">
      <dgm:prSet presAssocID="{212CA131-DE16-4B23-AFED-13B5ADA20B9C}" presName="arrowAndChildren" presStyleCnt="0"/>
      <dgm:spPr/>
    </dgm:pt>
    <dgm:pt modelId="{08E8BC65-F7C8-4ECD-A22A-02CDFA9654D1}" type="pres">
      <dgm:prSet presAssocID="{212CA131-DE16-4B23-AFED-13B5ADA20B9C}" presName="parentTextArrow" presStyleLbl="node1" presStyleIdx="1" presStyleCnt="3" custScaleY="64327"/>
      <dgm:spPr/>
    </dgm:pt>
    <dgm:pt modelId="{F89BB6FE-9DB8-4800-B16E-F6DAF1388C99}" type="pres">
      <dgm:prSet presAssocID="{3D4E0C95-C9FA-4152-8CDB-409F97B0FC0F}" presName="sp" presStyleCnt="0"/>
      <dgm:spPr/>
    </dgm:pt>
    <dgm:pt modelId="{ABA8D152-F6A0-4AB8-8985-E07AF7FEC88B}" type="pres">
      <dgm:prSet presAssocID="{7A6AB58D-82EA-4263-8F76-E11E99871F3A}" presName="arrowAndChildren" presStyleCnt="0"/>
      <dgm:spPr/>
    </dgm:pt>
    <dgm:pt modelId="{D6603AC2-8E8B-44D3-BCDF-F82CF6F7AABB}" type="pres">
      <dgm:prSet presAssocID="{7A6AB58D-82EA-4263-8F76-E11E99871F3A}" presName="parentTextArrow" presStyleLbl="node1" presStyleIdx="1" presStyleCnt="3"/>
      <dgm:spPr/>
    </dgm:pt>
    <dgm:pt modelId="{33DAAA0A-5BD8-4CD8-8A37-379AFFCCBE3A}" type="pres">
      <dgm:prSet presAssocID="{7A6AB58D-82EA-4263-8F76-E11E99871F3A}" presName="arrow" presStyleLbl="node1" presStyleIdx="2" presStyleCnt="3"/>
      <dgm:spPr/>
    </dgm:pt>
    <dgm:pt modelId="{6B98D768-8CAD-4274-8003-7F95E2EF55C8}" type="pres">
      <dgm:prSet presAssocID="{7A6AB58D-82EA-4263-8F76-E11E99871F3A}" presName="descendantArrow" presStyleCnt="0"/>
      <dgm:spPr/>
    </dgm:pt>
    <dgm:pt modelId="{7E86D51B-5B92-497E-BEA0-ABD33A41F215}" type="pres">
      <dgm:prSet presAssocID="{720E5DCA-CF6E-4B0C-A5BF-E3B50E31C0D4}" presName="childTextArrow" presStyleLbl="fgAccFollowNode1" presStyleIdx="0" presStyleCnt="1" custScaleY="139268">
        <dgm:presLayoutVars>
          <dgm:bulletEnabled val="1"/>
        </dgm:presLayoutVars>
      </dgm:prSet>
      <dgm:spPr/>
    </dgm:pt>
  </dgm:ptLst>
  <dgm:cxnLst>
    <dgm:cxn modelId="{39BBAE13-F6CD-45BB-BE35-88C475254755}" type="presOf" srcId="{212CA131-DE16-4B23-AFED-13B5ADA20B9C}" destId="{08E8BC65-F7C8-4ECD-A22A-02CDFA9654D1}" srcOrd="0" destOrd="0" presId="urn:microsoft.com/office/officeart/2005/8/layout/process4"/>
    <dgm:cxn modelId="{2EF12232-47BA-4E66-830C-B0CCE8099A4E}" type="presOf" srcId="{F208EC9F-CDF0-4D26-A619-FF6A419F074D}" destId="{2BE78009-6FA7-4511-983B-7373DAD2B1B8}" srcOrd="0" destOrd="0" presId="urn:microsoft.com/office/officeart/2005/8/layout/process4"/>
    <dgm:cxn modelId="{DC5FE55C-D7D0-4A34-B6BC-C3C77C11737B}" type="presOf" srcId="{7A6AB58D-82EA-4263-8F76-E11E99871F3A}" destId="{33DAAA0A-5BD8-4CD8-8A37-379AFFCCBE3A}" srcOrd="1" destOrd="0" presId="urn:microsoft.com/office/officeart/2005/8/layout/process4"/>
    <dgm:cxn modelId="{F92E0A67-3C6F-4C2D-8500-1FDDA8736946}" srcId="{74D492D6-C76A-4F73-B181-D58EFCB4B8D4}" destId="{212CA131-DE16-4B23-AFED-13B5ADA20B9C}" srcOrd="1" destOrd="0" parTransId="{3AA9C9A1-6C24-48FE-B5AC-266CB3F5874D}" sibTransId="{33453C4A-91E9-4A86-992B-9FE46F3E13BD}"/>
    <dgm:cxn modelId="{5FE0DD56-20AF-4587-91A1-EA8F92F0BEA1}" type="presOf" srcId="{7A6AB58D-82EA-4263-8F76-E11E99871F3A}" destId="{D6603AC2-8E8B-44D3-BCDF-F82CF6F7AABB}" srcOrd="0" destOrd="0" presId="urn:microsoft.com/office/officeart/2005/8/layout/process4"/>
    <dgm:cxn modelId="{5BA01186-DA60-44E7-9F27-ABAC6562C213}" srcId="{74D492D6-C76A-4F73-B181-D58EFCB4B8D4}" destId="{F208EC9F-CDF0-4D26-A619-FF6A419F074D}" srcOrd="2" destOrd="0" parTransId="{D6DCDB26-77BF-4847-B99F-DECFBD63042E}" sibTransId="{2355395C-C80C-41D8-BF9E-825230F8A6C0}"/>
    <dgm:cxn modelId="{BAE2E08D-F7A9-4A80-B8DF-179D04B3C6E3}" srcId="{7A6AB58D-82EA-4263-8F76-E11E99871F3A}" destId="{720E5DCA-CF6E-4B0C-A5BF-E3B50E31C0D4}" srcOrd="0" destOrd="0" parTransId="{5D77C2FA-C724-45B6-8534-CE5E8A975C30}" sibTransId="{3CFDAC96-3864-4BF0-88F9-3CE85A1AB44D}"/>
    <dgm:cxn modelId="{B64DEBA9-0243-412A-BD42-2A18AB88F4A0}" srcId="{74D492D6-C76A-4F73-B181-D58EFCB4B8D4}" destId="{7A6AB58D-82EA-4263-8F76-E11E99871F3A}" srcOrd="0" destOrd="0" parTransId="{1EEC0152-F7E9-43C6-ADD8-178BEDD60646}" sibTransId="{3D4E0C95-C9FA-4152-8CDB-409F97B0FC0F}"/>
    <dgm:cxn modelId="{D06E98AD-9C2D-470A-9CCB-907165F99EDA}" type="presOf" srcId="{720E5DCA-CF6E-4B0C-A5BF-E3B50E31C0D4}" destId="{7E86D51B-5B92-497E-BEA0-ABD33A41F215}" srcOrd="0" destOrd="0" presId="urn:microsoft.com/office/officeart/2005/8/layout/process4"/>
    <dgm:cxn modelId="{C57D13EB-7D23-4C1C-B644-878212B01A90}" type="presOf" srcId="{74D492D6-C76A-4F73-B181-D58EFCB4B8D4}" destId="{BE07F292-7002-44C5-A7B8-BD45DAEBBE4E}" srcOrd="0" destOrd="0" presId="urn:microsoft.com/office/officeart/2005/8/layout/process4"/>
    <dgm:cxn modelId="{543102EA-657F-4B0B-90FB-4A1703DAF44E}" type="presParOf" srcId="{BE07F292-7002-44C5-A7B8-BD45DAEBBE4E}" destId="{958DB7DE-90BB-4EFD-92CA-024088851217}" srcOrd="0" destOrd="0" presId="urn:microsoft.com/office/officeart/2005/8/layout/process4"/>
    <dgm:cxn modelId="{88B40DFB-6EE5-450F-B031-7E3BEC3143AB}" type="presParOf" srcId="{958DB7DE-90BB-4EFD-92CA-024088851217}" destId="{2BE78009-6FA7-4511-983B-7373DAD2B1B8}" srcOrd="0" destOrd="0" presId="urn:microsoft.com/office/officeart/2005/8/layout/process4"/>
    <dgm:cxn modelId="{366DF536-6CE5-4927-8C36-4B3CC1B1AF66}" type="presParOf" srcId="{BE07F292-7002-44C5-A7B8-BD45DAEBBE4E}" destId="{97FF4877-6A75-4108-A040-9D4E8909E5F2}" srcOrd="1" destOrd="0" presId="urn:microsoft.com/office/officeart/2005/8/layout/process4"/>
    <dgm:cxn modelId="{A1BE60D5-BC44-4631-BF0C-769C0C79D741}" type="presParOf" srcId="{BE07F292-7002-44C5-A7B8-BD45DAEBBE4E}" destId="{4CB6602C-649B-44E5-9283-F8F97A7F8523}" srcOrd="2" destOrd="0" presId="urn:microsoft.com/office/officeart/2005/8/layout/process4"/>
    <dgm:cxn modelId="{3E1C3062-A79C-448C-9209-4CDFE77F98B4}" type="presParOf" srcId="{4CB6602C-649B-44E5-9283-F8F97A7F8523}" destId="{08E8BC65-F7C8-4ECD-A22A-02CDFA9654D1}" srcOrd="0" destOrd="0" presId="urn:microsoft.com/office/officeart/2005/8/layout/process4"/>
    <dgm:cxn modelId="{A803CC3C-8229-4F13-AD07-221AE9898E93}" type="presParOf" srcId="{BE07F292-7002-44C5-A7B8-BD45DAEBBE4E}" destId="{F89BB6FE-9DB8-4800-B16E-F6DAF1388C99}" srcOrd="3" destOrd="0" presId="urn:microsoft.com/office/officeart/2005/8/layout/process4"/>
    <dgm:cxn modelId="{15D8EA67-93F6-4B70-9CE4-8E6BF60D998B}" type="presParOf" srcId="{BE07F292-7002-44C5-A7B8-BD45DAEBBE4E}" destId="{ABA8D152-F6A0-4AB8-8985-E07AF7FEC88B}" srcOrd="4" destOrd="0" presId="urn:microsoft.com/office/officeart/2005/8/layout/process4"/>
    <dgm:cxn modelId="{1A567000-E806-4162-A5EC-3B8D14CD17A4}" type="presParOf" srcId="{ABA8D152-F6A0-4AB8-8985-E07AF7FEC88B}" destId="{D6603AC2-8E8B-44D3-BCDF-F82CF6F7AABB}" srcOrd="0" destOrd="0" presId="urn:microsoft.com/office/officeart/2005/8/layout/process4"/>
    <dgm:cxn modelId="{00D2FF8F-F059-4A16-BCF5-151F2E8B7339}" type="presParOf" srcId="{ABA8D152-F6A0-4AB8-8985-E07AF7FEC88B}" destId="{33DAAA0A-5BD8-4CD8-8A37-379AFFCCBE3A}" srcOrd="1" destOrd="0" presId="urn:microsoft.com/office/officeart/2005/8/layout/process4"/>
    <dgm:cxn modelId="{9A7EC7CE-0FCC-42D4-885B-75C595EEAB84}" type="presParOf" srcId="{ABA8D152-F6A0-4AB8-8985-E07AF7FEC88B}" destId="{6B98D768-8CAD-4274-8003-7F95E2EF55C8}" srcOrd="2" destOrd="0" presId="urn:microsoft.com/office/officeart/2005/8/layout/process4"/>
    <dgm:cxn modelId="{77369C31-AFB6-44B6-A0E9-F992D52A25E4}" type="presParOf" srcId="{6B98D768-8CAD-4274-8003-7F95E2EF55C8}" destId="{7E86D51B-5B92-497E-BEA0-ABD33A41F21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E77FC-4FAA-49E9-9DD2-DD643672FF8A}">
      <dsp:nvSpPr>
        <dsp:cNvPr id="0" name=""/>
        <dsp:cNvSpPr/>
      </dsp:nvSpPr>
      <dsp:spPr>
        <a:xfrm>
          <a:off x="683" y="170036"/>
          <a:ext cx="2399733" cy="1523830"/>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654880-F43F-4312-93FD-A74E1002A76B}">
      <dsp:nvSpPr>
        <dsp:cNvPr id="0" name=""/>
        <dsp:cNvSpPr/>
      </dsp:nvSpPr>
      <dsp:spPr>
        <a:xfrm>
          <a:off x="267320" y="423341"/>
          <a:ext cx="2399733" cy="1523830"/>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vi-VN" sz="1500" kern="1200" dirty="0"/>
            <a:t>- Các thành phần chính bao gồm: Thuật toán mã hóa (AES, DES, RC4...), khóa bí mật, thông điệp ban đầu và thông điệp đã mã hóa.</a:t>
          </a:r>
          <a:endParaRPr lang="en-US" sz="1500" kern="1200" dirty="0"/>
        </a:p>
      </dsp:txBody>
      <dsp:txXfrm>
        <a:off x="311951" y="467972"/>
        <a:ext cx="2310471" cy="1434568"/>
      </dsp:txXfrm>
    </dsp:sp>
    <dsp:sp modelId="{FC7261F0-3071-4312-B3C4-731B47790337}">
      <dsp:nvSpPr>
        <dsp:cNvPr id="0" name=""/>
        <dsp:cNvSpPr/>
      </dsp:nvSpPr>
      <dsp:spPr>
        <a:xfrm>
          <a:off x="2933691" y="170036"/>
          <a:ext cx="2399733" cy="1523830"/>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04C2DE-576B-43EC-8A73-A8057E57BF7D}">
      <dsp:nvSpPr>
        <dsp:cNvPr id="0" name=""/>
        <dsp:cNvSpPr/>
      </dsp:nvSpPr>
      <dsp:spPr>
        <a:xfrm>
          <a:off x="3200328" y="423341"/>
          <a:ext cx="2399733" cy="1523830"/>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vi-VN" sz="1500" kern="1200"/>
            <a:t>- Khóa bí mật là thông tin quan trọng quyết định tính bảo mật của thông điệp. Chỉ cần thay đổi khóa, toàn bộ thuật toán mã hóa sẽ thay đổi.</a:t>
          </a:r>
          <a:endParaRPr lang="en-US" sz="1500" kern="1200"/>
        </a:p>
      </dsp:txBody>
      <dsp:txXfrm>
        <a:off x="3244959" y="467972"/>
        <a:ext cx="2310471" cy="1434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8581D-535C-46A1-BA80-9AD222811A28}">
      <dsp:nvSpPr>
        <dsp:cNvPr id="0" name=""/>
        <dsp:cNvSpPr/>
      </dsp:nvSpPr>
      <dsp:spPr>
        <a:xfrm>
          <a:off x="0" y="114282"/>
          <a:ext cx="4880006" cy="573531"/>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vi-VN" sz="1400" kern="1200"/>
            <a:t>Nguyên tắc hoạt động của mật mã hóa đối xứng là</a:t>
          </a:r>
          <a:r>
            <a:rPr lang="en-GB" sz="1400" kern="1200"/>
            <a:t>:</a:t>
          </a:r>
          <a:endParaRPr lang="en-US" sz="1400" kern="1200"/>
        </a:p>
      </dsp:txBody>
      <dsp:txXfrm>
        <a:off x="27997" y="142279"/>
        <a:ext cx="4824012" cy="517537"/>
      </dsp:txXfrm>
    </dsp:sp>
    <dsp:sp modelId="{8BE81C7D-9E3F-4079-9931-126BE727F8DF}">
      <dsp:nvSpPr>
        <dsp:cNvPr id="0" name=""/>
        <dsp:cNvSpPr/>
      </dsp:nvSpPr>
      <dsp:spPr>
        <a:xfrm>
          <a:off x="0" y="728134"/>
          <a:ext cx="4880006" cy="573531"/>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vi-VN" sz="1400" kern="1200"/>
            <a:t>- Cùng sử dụng một khóa bí mật cho cả quá trình mã hóa và giải mã.  </a:t>
          </a:r>
          <a:endParaRPr lang="en-US" sz="1400" kern="1200"/>
        </a:p>
      </dsp:txBody>
      <dsp:txXfrm>
        <a:off x="27997" y="756131"/>
        <a:ext cx="4824012" cy="517537"/>
      </dsp:txXfrm>
    </dsp:sp>
    <dsp:sp modelId="{7AF7E66E-EDC2-40A3-9417-1E8C2716B57A}">
      <dsp:nvSpPr>
        <dsp:cNvPr id="0" name=""/>
        <dsp:cNvSpPr/>
      </dsp:nvSpPr>
      <dsp:spPr>
        <a:xfrm>
          <a:off x="0" y="1341986"/>
          <a:ext cx="4880006" cy="573531"/>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vi-VN" sz="1400" kern="1200"/>
            <a:t>- Quá trình mã hóa</a:t>
          </a:r>
          <a:endParaRPr lang="en-US" sz="1400" kern="1200"/>
        </a:p>
      </dsp:txBody>
      <dsp:txXfrm>
        <a:off x="27997" y="1369983"/>
        <a:ext cx="4824012" cy="517537"/>
      </dsp:txXfrm>
    </dsp:sp>
    <dsp:sp modelId="{E4A1E118-4D69-492F-AC46-DF7DF68172A9}">
      <dsp:nvSpPr>
        <dsp:cNvPr id="0" name=""/>
        <dsp:cNvSpPr/>
      </dsp:nvSpPr>
      <dsp:spPr>
        <a:xfrm>
          <a:off x="0" y="1955838"/>
          <a:ext cx="4880006" cy="573531"/>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vi-VN" sz="1400" kern="1200"/>
            <a:t>- Quá trình truyền tải</a:t>
          </a:r>
          <a:endParaRPr lang="en-US" sz="1400" kern="1200"/>
        </a:p>
      </dsp:txBody>
      <dsp:txXfrm>
        <a:off x="27997" y="1983835"/>
        <a:ext cx="4824012" cy="517537"/>
      </dsp:txXfrm>
    </dsp:sp>
    <dsp:sp modelId="{98EFC57D-268A-4593-9888-802F2CD35886}">
      <dsp:nvSpPr>
        <dsp:cNvPr id="0" name=""/>
        <dsp:cNvSpPr/>
      </dsp:nvSpPr>
      <dsp:spPr>
        <a:xfrm>
          <a:off x="0" y="2569690"/>
          <a:ext cx="4880006" cy="573531"/>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vi-VN" sz="1400" kern="1200"/>
            <a:t>- Quá trình giải mã </a:t>
          </a:r>
          <a:endParaRPr lang="en-US" sz="1400" kern="1200"/>
        </a:p>
      </dsp:txBody>
      <dsp:txXfrm>
        <a:off x="27997" y="2597687"/>
        <a:ext cx="4824012" cy="517537"/>
      </dsp:txXfrm>
    </dsp:sp>
    <dsp:sp modelId="{A37899A8-4F83-4E2C-9494-E57684A6AD3C}">
      <dsp:nvSpPr>
        <dsp:cNvPr id="0" name=""/>
        <dsp:cNvSpPr/>
      </dsp:nvSpPr>
      <dsp:spPr>
        <a:xfrm>
          <a:off x="0" y="3183542"/>
          <a:ext cx="4880006" cy="573531"/>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err="1"/>
            <a:t>Lưu</a:t>
          </a:r>
          <a:r>
            <a:rPr lang="en-GB" sz="1400" kern="1200" dirty="0"/>
            <a:t> ý: n</a:t>
          </a:r>
          <a:r>
            <a:rPr lang="vi-VN" sz="1400" kern="1200" dirty="0"/>
            <a:t>ếu không sử dụng đúng khóa, dữ liệu sẽkhông thể giải mã được. </a:t>
          </a:r>
          <a:endParaRPr lang="en-US" sz="1400" kern="1200" dirty="0"/>
        </a:p>
      </dsp:txBody>
      <dsp:txXfrm>
        <a:off x="27997" y="3211539"/>
        <a:ext cx="4824012" cy="517537"/>
      </dsp:txXfrm>
    </dsp:sp>
    <dsp:sp modelId="{CA620260-25CF-4EFB-9761-A8AD26CEA287}">
      <dsp:nvSpPr>
        <dsp:cNvPr id="0" name=""/>
        <dsp:cNvSpPr/>
      </dsp:nvSpPr>
      <dsp:spPr>
        <a:xfrm>
          <a:off x="0" y="3757074"/>
          <a:ext cx="4880006"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940" tIns="17780" rIns="99568" bIns="17780" numCol="1" spcCol="1270" anchor="t" anchorCtr="0">
          <a:noAutofit/>
        </a:bodyPr>
        <a:lstStyle/>
        <a:p>
          <a:pPr marL="57150" lvl="1" indent="-57150" algn="l" defTabSz="488950">
            <a:lnSpc>
              <a:spcPct val="90000"/>
            </a:lnSpc>
            <a:spcBef>
              <a:spcPct val="0"/>
            </a:spcBef>
            <a:spcAft>
              <a:spcPct val="20000"/>
            </a:spcAft>
            <a:buChar char="•"/>
          </a:pPr>
          <a:endParaRPr lang="en-US" sz="1100" kern="1200" dirty="0"/>
        </a:p>
      </dsp:txBody>
      <dsp:txXfrm>
        <a:off x="0" y="3757074"/>
        <a:ext cx="4880006" cy="231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CF85D-2096-4699-99A3-D7C5DA5ADD26}">
      <dsp:nvSpPr>
        <dsp:cNvPr id="0" name=""/>
        <dsp:cNvSpPr/>
      </dsp:nvSpPr>
      <dsp:spPr>
        <a:xfrm>
          <a:off x="0" y="0"/>
          <a:ext cx="4643109" cy="511063"/>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a:t>
          </a:r>
          <a:r>
            <a:rPr lang="vi-VN" sz="1300" kern="1200"/>
            <a:t>Tính đơn giản</a:t>
          </a:r>
          <a:endParaRPr lang="en-US" sz="1300" kern="1200"/>
        </a:p>
      </dsp:txBody>
      <dsp:txXfrm>
        <a:off x="14969" y="14969"/>
        <a:ext cx="4031837" cy="481125"/>
      </dsp:txXfrm>
    </dsp:sp>
    <dsp:sp modelId="{A6EE3102-1C4F-4711-B198-5FA3EDB25FF9}">
      <dsp:nvSpPr>
        <dsp:cNvPr id="0" name=""/>
        <dsp:cNvSpPr/>
      </dsp:nvSpPr>
      <dsp:spPr>
        <a:xfrm>
          <a:off x="346725" y="582043"/>
          <a:ext cx="4643109" cy="511063"/>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a:t>
          </a:r>
          <a:r>
            <a:rPr lang="vi-VN" sz="1300" kern="1200"/>
            <a:t>Hiệu suất cao </a:t>
          </a:r>
          <a:endParaRPr lang="en-US" sz="1300" kern="1200"/>
        </a:p>
      </dsp:txBody>
      <dsp:txXfrm>
        <a:off x="361694" y="597012"/>
        <a:ext cx="3934254" cy="481125"/>
      </dsp:txXfrm>
    </dsp:sp>
    <dsp:sp modelId="{B689184E-19DC-4C91-B307-0A1314BCBB59}">
      <dsp:nvSpPr>
        <dsp:cNvPr id="0" name=""/>
        <dsp:cNvSpPr/>
      </dsp:nvSpPr>
      <dsp:spPr>
        <a:xfrm>
          <a:off x="693451" y="1164087"/>
          <a:ext cx="4643109" cy="511063"/>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a:t>
          </a:r>
          <a:r>
            <a:rPr lang="vi-VN" sz="1300" kern="1200"/>
            <a:t>Bảo mật vừa phải</a:t>
          </a:r>
          <a:endParaRPr lang="en-US" sz="1300" kern="1200"/>
        </a:p>
      </dsp:txBody>
      <dsp:txXfrm>
        <a:off x="708420" y="1179056"/>
        <a:ext cx="3934254" cy="481125"/>
      </dsp:txXfrm>
    </dsp:sp>
    <dsp:sp modelId="{DE32F5F4-7E1A-4AAA-A71C-D8EAEA318092}">
      <dsp:nvSpPr>
        <dsp:cNvPr id="0" name=""/>
        <dsp:cNvSpPr/>
      </dsp:nvSpPr>
      <dsp:spPr>
        <a:xfrm>
          <a:off x="1040177" y="1746131"/>
          <a:ext cx="4643109" cy="511063"/>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a:t>
          </a:r>
          <a:r>
            <a:rPr lang="vi-VN" sz="1300" kern="1200"/>
            <a:t>Tính bảo mật phụ thuộc hoàn toàn vào việc bảo vệ tính bí mật của khóa</a:t>
          </a:r>
          <a:endParaRPr lang="en-US" sz="1300" kern="1200"/>
        </a:p>
      </dsp:txBody>
      <dsp:txXfrm>
        <a:off x="1055146" y="1761100"/>
        <a:ext cx="3934254" cy="481125"/>
      </dsp:txXfrm>
    </dsp:sp>
    <dsp:sp modelId="{55682E0B-5AD7-40D5-AFCF-33C0963C8DFA}">
      <dsp:nvSpPr>
        <dsp:cNvPr id="0" name=""/>
        <dsp:cNvSpPr/>
      </dsp:nvSpPr>
      <dsp:spPr>
        <a:xfrm>
          <a:off x="1386902" y="2328175"/>
          <a:ext cx="4643109" cy="511063"/>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a:t>-</a:t>
          </a:r>
          <a:r>
            <a:rPr lang="vi-VN" sz="1300" kern="1200"/>
            <a:t>Khả năng mở rộng hạn chế do khó quản lý và phân phối khóa cho nhiều đối tượng.</a:t>
          </a:r>
          <a:endParaRPr lang="en-US" sz="1300" kern="1200"/>
        </a:p>
      </dsp:txBody>
      <dsp:txXfrm>
        <a:off x="1401871" y="2343144"/>
        <a:ext cx="3934254" cy="481125"/>
      </dsp:txXfrm>
    </dsp:sp>
    <dsp:sp modelId="{E938E8DE-8CF2-4679-99B6-61CC4FF37DCE}">
      <dsp:nvSpPr>
        <dsp:cNvPr id="0" name=""/>
        <dsp:cNvSpPr/>
      </dsp:nvSpPr>
      <dsp:spPr>
        <a:xfrm>
          <a:off x="4310918" y="373359"/>
          <a:ext cx="332190" cy="332190"/>
        </a:xfrm>
        <a:prstGeom prst="downArrow">
          <a:avLst>
            <a:gd name="adj1" fmla="val 55000"/>
            <a:gd name="adj2" fmla="val 45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385661" y="373359"/>
        <a:ext cx="182704" cy="249973"/>
      </dsp:txXfrm>
    </dsp:sp>
    <dsp:sp modelId="{5F86FD72-4F84-4F93-8969-DD44EC43D9C6}">
      <dsp:nvSpPr>
        <dsp:cNvPr id="0" name=""/>
        <dsp:cNvSpPr/>
      </dsp:nvSpPr>
      <dsp:spPr>
        <a:xfrm>
          <a:off x="4657643" y="955403"/>
          <a:ext cx="332190" cy="332190"/>
        </a:xfrm>
        <a:prstGeom prst="downArrow">
          <a:avLst>
            <a:gd name="adj1" fmla="val 55000"/>
            <a:gd name="adj2" fmla="val 45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732386" y="955403"/>
        <a:ext cx="182704" cy="249973"/>
      </dsp:txXfrm>
    </dsp:sp>
    <dsp:sp modelId="{3F495060-60BE-4E75-86FC-1DCA7F5FF863}">
      <dsp:nvSpPr>
        <dsp:cNvPr id="0" name=""/>
        <dsp:cNvSpPr/>
      </dsp:nvSpPr>
      <dsp:spPr>
        <a:xfrm>
          <a:off x="5004369" y="1528930"/>
          <a:ext cx="332190" cy="332190"/>
        </a:xfrm>
        <a:prstGeom prst="downArrow">
          <a:avLst>
            <a:gd name="adj1" fmla="val 55000"/>
            <a:gd name="adj2" fmla="val 45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079112" y="1528930"/>
        <a:ext cx="182704" cy="249973"/>
      </dsp:txXfrm>
    </dsp:sp>
    <dsp:sp modelId="{38AB85EA-EB8C-4F35-AB43-5E0A53AF7C83}">
      <dsp:nvSpPr>
        <dsp:cNvPr id="0" name=""/>
        <dsp:cNvSpPr/>
      </dsp:nvSpPr>
      <dsp:spPr>
        <a:xfrm>
          <a:off x="5351095" y="2116652"/>
          <a:ext cx="332190" cy="332190"/>
        </a:xfrm>
        <a:prstGeom prst="downArrow">
          <a:avLst>
            <a:gd name="adj1" fmla="val 55000"/>
            <a:gd name="adj2" fmla="val 45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425838" y="2116652"/>
        <a:ext cx="182704" cy="2499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1D863-D229-458F-B043-260DD0BAE31B}">
      <dsp:nvSpPr>
        <dsp:cNvPr id="0" name=""/>
        <dsp:cNvSpPr/>
      </dsp:nvSpPr>
      <dsp:spPr>
        <a:xfrm>
          <a:off x="0" y="461048"/>
          <a:ext cx="6158495" cy="755820"/>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dirty="0"/>
            <a:t>3.1</a:t>
          </a:r>
          <a:r>
            <a:rPr lang="vi-VN" sz="1900" b="1" kern="1200" dirty="0"/>
            <a:t> Sự phân biệt giữa mật mã cổ điển và mật mã hiện đại</a:t>
          </a:r>
          <a:r>
            <a:rPr lang="en-US" sz="1900" b="1" kern="1200" dirty="0"/>
            <a:t>:</a:t>
          </a:r>
          <a:endParaRPr lang="en-US" sz="1900" kern="1200" dirty="0"/>
        </a:p>
      </dsp:txBody>
      <dsp:txXfrm>
        <a:off x="36896" y="497944"/>
        <a:ext cx="6084703" cy="682028"/>
      </dsp:txXfrm>
    </dsp:sp>
    <dsp:sp modelId="{803DD420-ED3B-4697-A04D-51C49FB6A163}">
      <dsp:nvSpPr>
        <dsp:cNvPr id="0" name=""/>
        <dsp:cNvSpPr/>
      </dsp:nvSpPr>
      <dsp:spPr>
        <a:xfrm>
          <a:off x="0" y="1271588"/>
          <a:ext cx="6158495" cy="755820"/>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vi-VN" sz="1900" b="1" kern="1200"/>
            <a:t>Định nghĩa</a:t>
          </a:r>
          <a:r>
            <a:rPr lang="en-US" sz="1900" b="1" kern="1200"/>
            <a:t>:</a:t>
          </a:r>
          <a:endParaRPr lang="en-US" sz="1900" kern="1200"/>
        </a:p>
      </dsp:txBody>
      <dsp:txXfrm>
        <a:off x="36896" y="1308484"/>
        <a:ext cx="6084703" cy="682028"/>
      </dsp:txXfrm>
    </dsp:sp>
    <dsp:sp modelId="{478D6619-969C-4F5D-ADD6-209611BBC4B0}">
      <dsp:nvSpPr>
        <dsp:cNvPr id="0" name=""/>
        <dsp:cNvSpPr/>
      </dsp:nvSpPr>
      <dsp:spPr>
        <a:xfrm>
          <a:off x="0" y="2027408"/>
          <a:ext cx="6158495" cy="54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53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vi-VN" sz="1600" kern="1200" dirty="0"/>
            <a:t>Mật mã cổ điển</a:t>
          </a:r>
          <a:endParaRPr lang="en-US" sz="1600" kern="1200" dirty="0"/>
        </a:p>
        <a:p>
          <a:pPr marL="171450" lvl="1" indent="-171450" algn="l" defTabSz="711200">
            <a:lnSpc>
              <a:spcPct val="90000"/>
            </a:lnSpc>
            <a:spcBef>
              <a:spcPct val="0"/>
            </a:spcBef>
            <a:spcAft>
              <a:spcPct val="20000"/>
            </a:spcAft>
            <a:buChar char="•"/>
          </a:pPr>
          <a:r>
            <a:rPr lang="vi-VN" sz="1600" kern="1200" dirty="0"/>
            <a:t>Mật mã hiện đại</a:t>
          </a:r>
          <a:endParaRPr lang="en-US" sz="1600" kern="1200" dirty="0"/>
        </a:p>
      </dsp:txBody>
      <dsp:txXfrm>
        <a:off x="0" y="2027408"/>
        <a:ext cx="6158495" cy="540787"/>
      </dsp:txXfrm>
    </dsp:sp>
    <dsp:sp modelId="{B99DBBF3-2ECD-427C-A54A-F7D7B1B3D04D}">
      <dsp:nvSpPr>
        <dsp:cNvPr id="0" name=""/>
        <dsp:cNvSpPr/>
      </dsp:nvSpPr>
      <dsp:spPr>
        <a:xfrm>
          <a:off x="0" y="2568195"/>
          <a:ext cx="6158495" cy="755820"/>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vi-VN" sz="1900" b="1" kern="1200"/>
            <a:t>Sự khác biệt trong cách thức hoạt động và cấu trúc của mật mã</a:t>
          </a:r>
          <a:r>
            <a:rPr lang="en-US" sz="1900" b="1" kern="1200"/>
            <a:t> </a:t>
          </a:r>
          <a:r>
            <a:rPr lang="vi-VN" sz="1900" b="1" kern="1200"/>
            <a:t>cổ điển và mật mã hiện đại</a:t>
          </a:r>
          <a:r>
            <a:rPr lang="vi-VN" sz="1900" kern="1200"/>
            <a:t>:</a:t>
          </a:r>
          <a:endParaRPr lang="en-US" sz="1900" kern="1200"/>
        </a:p>
      </dsp:txBody>
      <dsp:txXfrm>
        <a:off x="36896" y="2605091"/>
        <a:ext cx="6084703" cy="682028"/>
      </dsp:txXfrm>
    </dsp:sp>
    <dsp:sp modelId="{9CD86120-317C-436D-AF80-B159F8A37E3C}">
      <dsp:nvSpPr>
        <dsp:cNvPr id="0" name=""/>
        <dsp:cNvSpPr/>
      </dsp:nvSpPr>
      <dsp:spPr>
        <a:xfrm>
          <a:off x="0" y="3324015"/>
          <a:ext cx="6158495"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53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vi-VN" sz="1500" kern="1200" dirty="0"/>
            <a:t>Mật mã cổ điển</a:t>
          </a:r>
          <a:endParaRPr lang="en-US" sz="1500" kern="1200" dirty="0"/>
        </a:p>
        <a:p>
          <a:pPr marL="114300" lvl="1" indent="-114300" algn="l" defTabSz="666750">
            <a:lnSpc>
              <a:spcPct val="90000"/>
            </a:lnSpc>
            <a:spcBef>
              <a:spcPct val="0"/>
            </a:spcBef>
            <a:spcAft>
              <a:spcPct val="20000"/>
            </a:spcAft>
            <a:buChar char="•"/>
          </a:pPr>
          <a:r>
            <a:rPr lang="vi-VN" sz="1500" kern="1200" dirty="0"/>
            <a:t>Mật mã hiện đại</a:t>
          </a:r>
          <a:endParaRPr lang="en-US" sz="1500" kern="1200" dirty="0"/>
        </a:p>
      </dsp:txBody>
      <dsp:txXfrm>
        <a:off x="0" y="3324015"/>
        <a:ext cx="6158495" cy="521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44D41-87A5-4FBE-AAB5-BA05A0F13527}">
      <dsp:nvSpPr>
        <dsp:cNvPr id="0" name=""/>
        <dsp:cNvSpPr/>
      </dsp:nvSpPr>
      <dsp:spPr>
        <a:xfrm>
          <a:off x="0" y="0"/>
          <a:ext cx="5729885" cy="2004768"/>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1" kern="1200"/>
            <a:t>Ưu điểm và nhược điểm của mật mã cổ điển và mật mã hiện đại:</a:t>
          </a:r>
          <a:endParaRPr lang="en-US" sz="1700" kern="1200"/>
        </a:p>
        <a:p>
          <a:pPr marL="114300" lvl="1" indent="-114300" algn="l" defTabSz="577850">
            <a:lnSpc>
              <a:spcPct val="90000"/>
            </a:lnSpc>
            <a:spcBef>
              <a:spcPct val="0"/>
            </a:spcBef>
            <a:spcAft>
              <a:spcPct val="15000"/>
            </a:spcAft>
            <a:buChar char="•"/>
          </a:pPr>
          <a:r>
            <a:rPr lang="vi-VN" sz="1300" b="1" kern="1200" dirty="0"/>
            <a:t>Mật mã cổ điển:</a:t>
          </a:r>
          <a:endParaRPr lang="en-US" sz="1300" kern="1200" dirty="0"/>
        </a:p>
        <a:p>
          <a:pPr marL="114300" lvl="1" indent="-114300" algn="l" defTabSz="577850">
            <a:lnSpc>
              <a:spcPct val="90000"/>
            </a:lnSpc>
            <a:spcBef>
              <a:spcPct val="0"/>
            </a:spcBef>
            <a:spcAft>
              <a:spcPct val="15000"/>
            </a:spcAft>
            <a:buChar char="•"/>
          </a:pPr>
          <a:r>
            <a:rPr lang="en-GB" sz="1300" b="1" kern="1200" dirty="0"/>
            <a:t>  </a:t>
          </a:r>
          <a:r>
            <a:rPr lang="vi-VN" sz="1300" b="1" kern="1200" dirty="0"/>
            <a:t>Ưu điểm</a:t>
          </a:r>
          <a:r>
            <a:rPr lang="vi-VN" sz="1300" kern="1200" dirty="0"/>
            <a:t>: Dễ hiểu và triển khai, không yêu cầu sự phức tạp trong tính toán.</a:t>
          </a:r>
          <a:endParaRPr lang="en-US" sz="1300" kern="1200" dirty="0"/>
        </a:p>
        <a:p>
          <a:pPr marL="228600" lvl="2" indent="-114300" algn="l" defTabSz="577850">
            <a:lnSpc>
              <a:spcPct val="90000"/>
            </a:lnSpc>
            <a:spcBef>
              <a:spcPct val="0"/>
            </a:spcBef>
            <a:spcAft>
              <a:spcPct val="15000"/>
            </a:spcAft>
            <a:buChar char="•"/>
          </a:pPr>
          <a:r>
            <a:rPr lang="en-GB" sz="1300" b="1" kern="1200" dirty="0"/>
            <a:t>	</a:t>
          </a:r>
          <a:r>
            <a:rPr lang="vi-VN" sz="1300" b="1" kern="1200" dirty="0"/>
            <a:t>Nhược điể</a:t>
          </a:r>
          <a:r>
            <a:rPr lang="vi-VN" sz="1300" kern="1200" dirty="0"/>
            <a:t>m: Dễ bị giải mã bởi các phương pháp tấn công thông thường, không đảm bảo độ bảo mật cao.</a:t>
          </a:r>
          <a:endParaRPr lang="en-US" sz="1300" kern="1200" dirty="0"/>
        </a:p>
      </dsp:txBody>
      <dsp:txXfrm>
        <a:off x="58718" y="58718"/>
        <a:ext cx="3657800" cy="1887332"/>
      </dsp:txXfrm>
    </dsp:sp>
    <dsp:sp modelId="{33210AF5-B5B5-47A0-B124-C919AFD54073}">
      <dsp:nvSpPr>
        <dsp:cNvPr id="0" name=""/>
        <dsp:cNvSpPr/>
      </dsp:nvSpPr>
      <dsp:spPr>
        <a:xfrm>
          <a:off x="1011156" y="2450273"/>
          <a:ext cx="5729885" cy="2004768"/>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666750">
            <a:lnSpc>
              <a:spcPct val="90000"/>
            </a:lnSpc>
            <a:spcBef>
              <a:spcPct val="0"/>
            </a:spcBef>
            <a:spcAft>
              <a:spcPct val="35000"/>
            </a:spcAft>
            <a:buNone/>
          </a:pPr>
          <a:r>
            <a:rPr lang="vi-VN" sz="1500" b="1" kern="1200" dirty="0"/>
            <a:t>Mật mã hiện đại:</a:t>
          </a:r>
          <a:endParaRPr lang="en-GB" sz="1500" b="1" kern="1200" dirty="0"/>
        </a:p>
        <a:p>
          <a:pPr marL="0" lvl="0" indent="0" algn="l" defTabSz="666750">
            <a:lnSpc>
              <a:spcPct val="90000"/>
            </a:lnSpc>
            <a:spcBef>
              <a:spcPct val="0"/>
            </a:spcBef>
            <a:spcAft>
              <a:spcPct val="35000"/>
            </a:spcAft>
            <a:buNone/>
          </a:pPr>
          <a:r>
            <a:rPr lang="en-GB" sz="1500" b="1" kern="1200" dirty="0"/>
            <a:t>-	</a:t>
          </a:r>
          <a:r>
            <a:rPr lang="vi-VN" sz="1500" b="1" kern="1200" dirty="0"/>
            <a:t>Ưu điểm</a:t>
          </a:r>
          <a:r>
            <a:rPr lang="vi-VN" sz="1500" kern="1200" dirty="0"/>
            <a:t>: Đảm bảo độ bảo mật cao hơn, khó bị giải mã bởi các phương pháp tấn công thông thường.</a:t>
          </a:r>
          <a:endParaRPr lang="en-US" sz="1500" kern="1200" dirty="0"/>
        </a:p>
        <a:p>
          <a:pPr marL="114300" lvl="1" indent="-114300" algn="l" defTabSz="533400">
            <a:lnSpc>
              <a:spcPct val="90000"/>
            </a:lnSpc>
            <a:spcBef>
              <a:spcPct val="0"/>
            </a:spcBef>
            <a:spcAft>
              <a:spcPct val="15000"/>
            </a:spcAft>
            <a:buChar char="•"/>
          </a:pPr>
          <a:r>
            <a:rPr lang="en-GB" sz="1200" b="1" kern="1200" dirty="0"/>
            <a:t>	</a:t>
          </a:r>
          <a:r>
            <a:rPr lang="vi-VN" sz="1400" b="1" kern="1200" dirty="0"/>
            <a:t>Nhược điểm</a:t>
          </a:r>
          <a:r>
            <a:rPr lang="vi-VN" sz="1200" kern="1200" dirty="0"/>
            <a:t>: </a:t>
          </a:r>
          <a:r>
            <a:rPr lang="vi-VN" sz="1600" kern="1200" dirty="0">
              <a:latin typeface="Times New Roman" panose="02020603050405020304" pitchFamily="18" charset="0"/>
              <a:cs typeface="Times New Roman" panose="02020603050405020304" pitchFamily="18" charset="0"/>
            </a:rPr>
            <a:t>Đòi hỏi tính toán phức tạp, cần kiến thức chuyên sâu về toán học và khoa học máy tính để triển khai và giải mã.</a:t>
          </a:r>
          <a:endParaRPr lang="en-US" sz="1600" kern="1200" dirty="0">
            <a:latin typeface="Times New Roman" panose="02020603050405020304" pitchFamily="18" charset="0"/>
            <a:cs typeface="Times New Roman" panose="02020603050405020304" pitchFamily="18" charset="0"/>
          </a:endParaRPr>
        </a:p>
      </dsp:txBody>
      <dsp:txXfrm>
        <a:off x="1069874" y="2508991"/>
        <a:ext cx="3298193" cy="1887332"/>
      </dsp:txXfrm>
    </dsp:sp>
    <dsp:sp modelId="{40BA9148-485F-48E9-A139-8CBD19F0F7A3}">
      <dsp:nvSpPr>
        <dsp:cNvPr id="0" name=""/>
        <dsp:cNvSpPr/>
      </dsp:nvSpPr>
      <dsp:spPr>
        <a:xfrm>
          <a:off x="4426785" y="1575971"/>
          <a:ext cx="1303099" cy="1303099"/>
        </a:xfrm>
        <a:prstGeom prst="downArrow">
          <a:avLst>
            <a:gd name="adj1" fmla="val 55000"/>
            <a:gd name="adj2" fmla="val 45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19982" y="1575971"/>
        <a:ext cx="716705" cy="9805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FC970-DB1D-47C4-AC7D-7E09BCC22E71}">
      <dsp:nvSpPr>
        <dsp:cNvPr id="0" name=""/>
        <dsp:cNvSpPr/>
      </dsp:nvSpPr>
      <dsp:spPr>
        <a:xfrm>
          <a:off x="960" y="66048"/>
          <a:ext cx="2047736" cy="2693653"/>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vi-VN" sz="1600" kern="1200" dirty="0"/>
            <a:t>Mật mã cổ điển: Hiện nay, mật mã cổ điển thường chỉ được sử dụng cho mục đích giả trí hoặc trong việc khôi phục lại các phương pháp mã hóa cổ điển để hiểu và nghiên cứu.</a:t>
          </a:r>
          <a:endParaRPr lang="en-US" sz="1600" kern="1200" dirty="0"/>
        </a:p>
      </dsp:txBody>
      <dsp:txXfrm>
        <a:off x="60936" y="126024"/>
        <a:ext cx="1927784" cy="2573701"/>
      </dsp:txXfrm>
    </dsp:sp>
    <dsp:sp modelId="{757C4B20-F612-4B2B-BD18-F7DA5CAED642}">
      <dsp:nvSpPr>
        <dsp:cNvPr id="0" name=""/>
        <dsp:cNvSpPr/>
      </dsp:nvSpPr>
      <dsp:spPr>
        <a:xfrm>
          <a:off x="2253470" y="1158955"/>
          <a:ext cx="434120" cy="5078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53470" y="1260523"/>
        <a:ext cx="303884" cy="304702"/>
      </dsp:txXfrm>
    </dsp:sp>
    <dsp:sp modelId="{357B1347-DF11-4918-8F75-FD0CEF6CC4E0}">
      <dsp:nvSpPr>
        <dsp:cNvPr id="0" name=""/>
        <dsp:cNvSpPr/>
      </dsp:nvSpPr>
      <dsp:spPr>
        <a:xfrm>
          <a:off x="2867791" y="66048"/>
          <a:ext cx="2047736" cy="2693653"/>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vi-VN" sz="1600" kern="1200" dirty="0"/>
            <a:t>Mật mã hiện đại: Là hình thức mật mã phổ biến và được sử dụng rộng rãi trong các ứng dụng bảo mật thông tin như giao dịch ngân hàng trực tuyến, truyền thông an toàn, và bảo vệ dữ liệu cá nhân.</a:t>
          </a:r>
          <a:endParaRPr lang="en-US" sz="1600" kern="1200" dirty="0"/>
        </a:p>
      </dsp:txBody>
      <dsp:txXfrm>
        <a:off x="2927767" y="126024"/>
        <a:ext cx="1927784" cy="25737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CEDDA-9A38-462D-A05C-DF27965D754E}">
      <dsp:nvSpPr>
        <dsp:cNvPr id="0" name=""/>
        <dsp:cNvSpPr/>
      </dsp:nvSpPr>
      <dsp:spPr>
        <a:xfrm>
          <a:off x="0" y="0"/>
          <a:ext cx="6060934" cy="3434291"/>
        </a:xfrm>
        <a:prstGeom prst="roundRect">
          <a:avLst>
            <a:gd name="adj" fmla="val 10000"/>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844550">
            <a:lnSpc>
              <a:spcPct val="90000"/>
            </a:lnSpc>
            <a:spcBef>
              <a:spcPct val="0"/>
            </a:spcBef>
            <a:spcAft>
              <a:spcPct val="35000"/>
            </a:spcAft>
            <a:buNone/>
          </a:pPr>
          <a:r>
            <a:rPr lang="vi-VN" sz="1900" b="1" kern="1200" dirty="0"/>
            <a:t> Mật mã khóa công khai:</a:t>
          </a:r>
          <a:endParaRPr lang="en-US" sz="1900" kern="1200" dirty="0"/>
        </a:p>
        <a:p>
          <a:pPr marL="114300" lvl="1" indent="-114300" algn="l" defTabSz="666750">
            <a:lnSpc>
              <a:spcPct val="90000"/>
            </a:lnSpc>
            <a:spcBef>
              <a:spcPct val="0"/>
            </a:spcBef>
            <a:spcAft>
              <a:spcPct val="15000"/>
            </a:spcAft>
            <a:buChar char="•"/>
          </a:pPr>
          <a:r>
            <a:rPr lang="vi-VN" sz="1500" kern="1200" dirty="0"/>
            <a:t>Sự tiến bộ trong mật mã khóa công khai đã tạo ra các thuật toán mã hóa mạnh hơn và bảo mật hơn, đảm bảo tính bí mật và toàn vẹn của dữ liệu.</a:t>
          </a:r>
          <a:br>
            <a:rPr lang="vi-VN" sz="1500" kern="1200" dirty="0"/>
          </a:br>
          <a:r>
            <a:rPr lang="en-GB" sz="1500" kern="1200" dirty="0"/>
            <a:t>-</a:t>
          </a:r>
          <a:r>
            <a:rPr lang="vi-VN" sz="1500" kern="1200" dirty="0"/>
            <a:t>Một trong những tiến bộ quan trọng trong mật mã khóa công khai là sự phát triển của thuật toán ECC (Elliptic Curve Cryptography</a:t>
          </a:r>
          <a:r>
            <a:rPr lang="en-GB" sz="1500" kern="1200" dirty="0"/>
            <a:t>)</a:t>
          </a:r>
          <a:endParaRPr lang="en-US" sz="1500" kern="1200" dirty="0"/>
        </a:p>
        <a:p>
          <a:pPr marL="114300" lvl="1" indent="-114300" algn="l" defTabSz="666750">
            <a:lnSpc>
              <a:spcPct val="90000"/>
            </a:lnSpc>
            <a:spcBef>
              <a:spcPct val="0"/>
            </a:spcBef>
            <a:spcAft>
              <a:spcPct val="15000"/>
            </a:spcAft>
            <a:buFont typeface="Wingdings" panose="05000000000000000000" pitchFamily="2" charset="2"/>
            <a:buChar char=""/>
          </a:pPr>
          <a:r>
            <a:rPr lang="vi-VN" sz="1500" b="1" kern="1200" dirty="0">
              <a:latin typeface="Times New Roman" panose="02020603050405020304" pitchFamily="18" charset="0"/>
              <a:ea typeface="Times New Roman" panose="02020603050405020304" pitchFamily="18" charset="0"/>
              <a:cs typeface="Times New Roman" panose="02020603050405020304" pitchFamily="18" charset="0"/>
            </a:rPr>
            <a:t>Mật mã đối xứng hiện đại:</a:t>
          </a:r>
          <a:endParaRPr lang="en-US" sz="1500" kern="1200" dirty="0"/>
        </a:p>
        <a:p>
          <a:pPr marL="114300" lvl="1" indent="-114300" algn="l" defTabSz="666750">
            <a:lnSpc>
              <a:spcPct val="90000"/>
            </a:lnSpc>
            <a:spcBef>
              <a:spcPct val="0"/>
            </a:spcBef>
            <a:spcAft>
              <a:spcPct val="15000"/>
            </a:spcAft>
            <a:buChar char="•"/>
          </a:pPr>
          <a:r>
            <a:rPr lang="vi-VN" sz="1500" kern="1200" dirty="0">
              <a:latin typeface="Times New Roman" panose="02020603050405020304" pitchFamily="18" charset="0"/>
              <a:ea typeface="Calibri" panose="020F0502020204030204" pitchFamily="34" charset="0"/>
              <a:cs typeface="Times New Roman" panose="02020603050405020304" pitchFamily="18" charset="0"/>
            </a:rPr>
            <a:t> </a:t>
          </a:r>
          <a:r>
            <a:rPr lang="vi-VN" sz="1600" kern="1200" dirty="0">
              <a:latin typeface="Times New Roman" panose="02020603050405020304" pitchFamily="18" charset="0"/>
              <a:ea typeface="Calibri" panose="020F0502020204030204" pitchFamily="34" charset="0"/>
              <a:cs typeface="Times New Roman" panose="02020603050405020304" pitchFamily="18" charset="0"/>
            </a:rPr>
            <a:t>Sự tiến bộ trong mật mã đối xứng hiện đại đã tạo ra các thuật toán mã hóa mạnh mẽ và khó khăn trong việc giải mã thông tin.</a:t>
          </a:r>
          <a:br>
            <a:rPr lang="vi-VN" sz="1600" kern="1200" dirty="0">
              <a:latin typeface="Times New Roman" panose="02020603050405020304" pitchFamily="18" charset="0"/>
              <a:ea typeface="Calibri" panose="020F0502020204030204" pitchFamily="34" charset="0"/>
              <a:cs typeface="Times New Roman" panose="02020603050405020304" pitchFamily="18" charset="0"/>
            </a:rPr>
          </a:br>
          <a:r>
            <a:rPr lang="en-GB" sz="1600" kern="1200" dirty="0">
              <a:latin typeface="Calibri" panose="020F0502020204030204" pitchFamily="34" charset="0"/>
              <a:ea typeface="Calibri" panose="020F0502020204030204" pitchFamily="34" charset="0"/>
              <a:cs typeface="Times New Roman" panose="02020603050405020304" pitchFamily="18" charset="0"/>
            </a:rPr>
            <a:t>-</a:t>
          </a:r>
          <a:r>
            <a:rPr lang="vi-VN" sz="1600" kern="1200" dirty="0">
              <a:latin typeface="Times New Roman" panose="02020603050405020304" pitchFamily="18" charset="0"/>
              <a:ea typeface="Calibri" panose="020F0502020204030204" pitchFamily="34" charset="0"/>
              <a:cs typeface="Times New Roman" panose="02020603050405020304" pitchFamily="18" charset="0"/>
            </a:rPr>
            <a:t>Một trong những tiến bộ quan trọng nhất trong mật mã đối xứng hiện đại là sự phát triển của thuật toán AES (Advanced Encryption Standard</a:t>
          </a:r>
          <a:endParaRPr lang="en-GB" sz="1600" kern="1200" dirty="0">
            <a:latin typeface="Calibri" panose="020F0502020204030204" pitchFamily="34" charset="0"/>
            <a:ea typeface="Calibri" panose="020F0502020204030204" pitchFamily="34" charset="0"/>
            <a:cs typeface="Times New Roman" panose="02020603050405020304" pitchFamily="18" charset="0"/>
          </a:endParaRPr>
        </a:p>
      </dsp:txBody>
      <dsp:txXfrm>
        <a:off x="100587" y="100587"/>
        <a:ext cx="5859760" cy="32331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1E484-9CBF-48DE-A6EF-9706AFE10829}">
      <dsp:nvSpPr>
        <dsp:cNvPr id="0" name=""/>
        <dsp:cNvSpPr/>
      </dsp:nvSpPr>
      <dsp:spPr>
        <a:xfrm>
          <a:off x="0" y="213081"/>
          <a:ext cx="4850411" cy="383760"/>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t>
          </a:r>
          <a:r>
            <a:rPr lang="vi-VN" sz="1600" kern="1200"/>
            <a:t>Bảo mật thông tin truyền tải:</a:t>
          </a:r>
          <a:endParaRPr lang="en-US" sz="1600" kern="1200"/>
        </a:p>
      </dsp:txBody>
      <dsp:txXfrm>
        <a:off x="18734" y="231815"/>
        <a:ext cx="4812943" cy="346292"/>
      </dsp:txXfrm>
    </dsp:sp>
    <dsp:sp modelId="{8D71DBBC-532B-479A-9F0A-CC1A856F85B7}">
      <dsp:nvSpPr>
        <dsp:cNvPr id="0" name=""/>
        <dsp:cNvSpPr/>
      </dsp:nvSpPr>
      <dsp:spPr>
        <a:xfrm>
          <a:off x="0" y="642921"/>
          <a:ext cx="4850411" cy="383760"/>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t>
          </a:r>
          <a:r>
            <a:rPr lang="vi-VN" sz="1600" kern="1200"/>
            <a:t>Bảo vệ dữ liệu cá nhân</a:t>
          </a:r>
          <a:r>
            <a:rPr lang="en-US" sz="1600" kern="1200"/>
            <a:t>:</a:t>
          </a:r>
        </a:p>
      </dsp:txBody>
      <dsp:txXfrm>
        <a:off x="18734" y="661655"/>
        <a:ext cx="4812943" cy="346292"/>
      </dsp:txXfrm>
    </dsp:sp>
    <dsp:sp modelId="{ED9F4CE9-D1B5-4C44-A4C8-262C039A03AC}">
      <dsp:nvSpPr>
        <dsp:cNvPr id="0" name=""/>
        <dsp:cNvSpPr/>
      </dsp:nvSpPr>
      <dsp:spPr>
        <a:xfrm>
          <a:off x="0" y="1072761"/>
          <a:ext cx="4850411" cy="383760"/>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t>
          </a:r>
          <a:r>
            <a:rPr lang="vi-VN" sz="1600" kern="1200"/>
            <a:t>Bảo mật trong các ứng dụng điện toán đám mây</a:t>
          </a:r>
          <a:endParaRPr lang="en-US" sz="1600" kern="1200"/>
        </a:p>
      </dsp:txBody>
      <dsp:txXfrm>
        <a:off x="18734" y="1091495"/>
        <a:ext cx="4812943" cy="346292"/>
      </dsp:txXfrm>
    </dsp:sp>
    <dsp:sp modelId="{6AAA076D-A22A-445D-B944-43017DA7D91A}">
      <dsp:nvSpPr>
        <dsp:cNvPr id="0" name=""/>
        <dsp:cNvSpPr/>
      </dsp:nvSpPr>
      <dsp:spPr>
        <a:xfrm>
          <a:off x="0" y="1502601"/>
          <a:ext cx="4850411" cy="383760"/>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t>
          </a:r>
          <a:r>
            <a:rPr lang="vi-VN" sz="1600" kern="1200"/>
            <a:t>Bảo mật trong các thiết bị di động:</a:t>
          </a:r>
          <a:endParaRPr lang="en-US" sz="1600" kern="1200"/>
        </a:p>
      </dsp:txBody>
      <dsp:txXfrm>
        <a:off x="18734" y="1521335"/>
        <a:ext cx="4812943" cy="346292"/>
      </dsp:txXfrm>
    </dsp:sp>
    <dsp:sp modelId="{1D2202AE-5E4E-41F7-9A98-924BB7F6A6D1}">
      <dsp:nvSpPr>
        <dsp:cNvPr id="0" name=""/>
        <dsp:cNvSpPr/>
      </dsp:nvSpPr>
      <dsp:spPr>
        <a:xfrm>
          <a:off x="0" y="1932441"/>
          <a:ext cx="4850411" cy="383760"/>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t>
          </a:r>
          <a:r>
            <a:rPr lang="vi-VN" sz="1600" kern="1200"/>
            <a:t>Mật mã trong lĩnh vực y tế:</a:t>
          </a:r>
          <a:endParaRPr lang="en-US" sz="1600" kern="1200"/>
        </a:p>
      </dsp:txBody>
      <dsp:txXfrm>
        <a:off x="18734" y="1951175"/>
        <a:ext cx="4812943" cy="346292"/>
      </dsp:txXfrm>
    </dsp:sp>
    <dsp:sp modelId="{4233F440-AFC3-4DCE-A18F-6F30D03A5691}">
      <dsp:nvSpPr>
        <dsp:cNvPr id="0" name=""/>
        <dsp:cNvSpPr/>
      </dsp:nvSpPr>
      <dsp:spPr>
        <a:xfrm>
          <a:off x="0" y="2362281"/>
          <a:ext cx="4850411" cy="383760"/>
        </a:xfrm>
        <a:prstGeom prst="round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t>
          </a:r>
          <a:r>
            <a:rPr lang="vi-VN" sz="1600" kern="1200"/>
            <a:t>Bảo mật trong hệ thống định danh và xác thực:</a:t>
          </a:r>
          <a:endParaRPr lang="en-US" sz="1600" kern="1200"/>
        </a:p>
      </dsp:txBody>
      <dsp:txXfrm>
        <a:off x="18734" y="2381015"/>
        <a:ext cx="4812943"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78009-6FA7-4511-983B-7373DAD2B1B8}">
      <dsp:nvSpPr>
        <dsp:cNvPr id="0" name=""/>
        <dsp:cNvSpPr/>
      </dsp:nvSpPr>
      <dsp:spPr>
        <a:xfrm>
          <a:off x="0" y="2871994"/>
          <a:ext cx="6436604" cy="1149210"/>
        </a:xfrm>
        <a:prstGeom prst="rec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vi-VN" sz="1300" kern="1200"/>
            <a:t>Tuy nhiên, hệ mật mã hoán vị cũng có nhược điểm. Do thông tin trong văn bản mã hoá chỉ bị hoán đổi vị trí mà không thay đổi nội dung, nên nó không cung cấp tính bảo mật cao. Nếu kẻ tấn công biết được quy tắc hoán vị hoặc có đủ kiến thức và công cụ để phân tích và phá vỡ quy tắc này, thông tin sẽ dễ dàng được giải mã. </a:t>
          </a:r>
          <a:endParaRPr lang="en-US" sz="1300" kern="1200"/>
        </a:p>
      </dsp:txBody>
      <dsp:txXfrm>
        <a:off x="0" y="2871994"/>
        <a:ext cx="6436604" cy="1149210"/>
      </dsp:txXfrm>
    </dsp:sp>
    <dsp:sp modelId="{08E8BC65-F7C8-4ECD-A22A-02CDFA9654D1}">
      <dsp:nvSpPr>
        <dsp:cNvPr id="0" name=""/>
        <dsp:cNvSpPr/>
      </dsp:nvSpPr>
      <dsp:spPr>
        <a:xfrm rot="10800000">
          <a:off x="0" y="1752262"/>
          <a:ext cx="6436604" cy="1136970"/>
        </a:xfrm>
        <a:prstGeom prst="upArrowCallou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vi-VN" sz="1300" kern="1200"/>
            <a:t>Hệ mật mã hoán vị có ưu điểm là đơn giản và dễ triển khai. Với quy tắc hoán vị đơn giản như sắp xếp các chữ cái theo một thứ tự cụ thể, không cần sử dụng khóa hay thuật toán phức tạp để mã hóa và giải mã thông tin. </a:t>
          </a:r>
          <a:endParaRPr lang="en-US" sz="1300" kern="1200"/>
        </a:p>
      </dsp:txBody>
      <dsp:txXfrm rot="10800000">
        <a:off x="0" y="1752262"/>
        <a:ext cx="6436604" cy="738769"/>
      </dsp:txXfrm>
    </dsp:sp>
    <dsp:sp modelId="{33DAAA0A-5BD8-4CD8-8A37-379AFFCCBE3A}">
      <dsp:nvSpPr>
        <dsp:cNvPr id="0" name=""/>
        <dsp:cNvSpPr/>
      </dsp:nvSpPr>
      <dsp:spPr>
        <a:xfrm rot="10800000">
          <a:off x="0" y="2014"/>
          <a:ext cx="6436604" cy="1767486"/>
        </a:xfrm>
        <a:prstGeom prst="upArrowCallout">
          <a:avLst/>
        </a:prstGeom>
        <a:solidFill>
          <a:schemeClr val="accent1">
            <a:hueOff val="0"/>
            <a:satOff val="0"/>
            <a:lumOff val="0"/>
            <a:alphaOff val="0"/>
          </a:schemeClr>
        </a:solidFill>
        <a:ln w="127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4.1. </a:t>
          </a:r>
          <a:r>
            <a:rPr lang="vi-VN" sz="1300" b="1" kern="1200"/>
            <a:t>Khái niệm và nguyên tắc hoạt động</a:t>
          </a:r>
          <a:endParaRPr lang="en-US" sz="1300" kern="1200"/>
        </a:p>
      </dsp:txBody>
      <dsp:txXfrm rot="-10800000">
        <a:off x="0" y="2014"/>
        <a:ext cx="6436604" cy="620387"/>
      </dsp:txXfrm>
    </dsp:sp>
    <dsp:sp modelId="{7E86D51B-5B92-497E-BEA0-ABD33A41F215}">
      <dsp:nvSpPr>
        <dsp:cNvPr id="0" name=""/>
        <dsp:cNvSpPr/>
      </dsp:nvSpPr>
      <dsp:spPr>
        <a:xfrm>
          <a:off x="0" y="518640"/>
          <a:ext cx="6436604" cy="736001"/>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vi-VN" sz="1200" kern="1200" dirty="0"/>
            <a:t>Nguyên tắc hoạt động của hệ mật mã hoán vị dựa trên việc sắp xếp lại các ký tự theo một trật tự mới hoặc dựa trên một quy tắc cụ thể, để tạo ra một văn bản mã hoá không thể đọc được mà chỉ có thể giải mã thông qua việc áp dụng quy tắc hoán vị ngược lại.</a:t>
          </a:r>
          <a:endParaRPr lang="en-US" sz="1200" kern="1200" dirty="0"/>
        </a:p>
      </dsp:txBody>
      <dsp:txXfrm>
        <a:off x="0" y="518640"/>
        <a:ext cx="6436604" cy="7360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5566f24bd_0_174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5566f24bd_0_17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76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35566f24bd_0_175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35566f24bd_0_17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35566f24bd_0_175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35566f24bd_0_17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790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35566f24bd_0_175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35566f24bd_0_17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04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35566f24bd_0_175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35566f24bd_0_17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244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1fdca9153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1fdca915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355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1fdca9153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1fdca915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235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35566f24bd_0_17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35566f24bd_0_17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35566f24bd_0_175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35566f24bd_0_17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35566f24bd_0_175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135566f24bd_0_17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1fdca91536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1fdca915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1fdca9153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1fdca915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1fdca91536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1fdca9153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135566f24bd_0_174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135566f24bd_0_17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54d95d79b_0_5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54d95d79b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5566f24bd_0_174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5566f24bd_0_17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5566f24bd_0_174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5566f24bd_0_17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09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fdca91536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fdca9153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35566f24bd_0_175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35566f24bd_0_17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5566f24bd_0_174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5566f24bd_0_17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491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5566f24bd_0_174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5566f24bd_0_17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373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3251200" y="877448"/>
            <a:ext cx="3611126" cy="374535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400050" y="400050"/>
            <a:ext cx="4616035" cy="2343151"/>
          </a:xfrm>
        </p:spPr>
        <p:txBody>
          <a:bodyPr anchor="b">
            <a:normAutofit/>
          </a:bodyPr>
          <a:lstStyle>
            <a:lvl1pPr algn="l">
              <a:defRPr sz="3300">
                <a:effectLst/>
              </a:defRPr>
            </a:lvl1pPr>
          </a:lstStyle>
          <a:p>
            <a:r>
              <a:rPr lang="en-US"/>
              <a:t>Click to edit Master title style</a:t>
            </a:r>
            <a:endParaRPr lang="en-US" dirty="0"/>
          </a:p>
        </p:txBody>
      </p:sp>
      <p:sp>
        <p:nvSpPr>
          <p:cNvPr id="3" name="Subtitle 2"/>
          <p:cNvSpPr>
            <a:spLocks noGrp="1"/>
          </p:cNvSpPr>
          <p:nvPr>
            <p:ph type="subTitle" idx="1"/>
          </p:nvPr>
        </p:nvSpPr>
        <p:spPr>
          <a:xfrm>
            <a:off x="400050" y="2882901"/>
            <a:ext cx="3715688" cy="1435100"/>
          </a:xfrm>
        </p:spPr>
        <p:txBody>
          <a:bodyPr anchor="t">
            <a:normAutofit/>
          </a:bodyPr>
          <a:lstStyle>
            <a:lvl1pPr marL="0" indent="0" algn="l">
              <a:buNone/>
              <a:defRPr sz="1500">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11744405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0051" y="3371850"/>
            <a:ext cx="4916150" cy="1143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400050" y="400050"/>
            <a:ext cx="6057900"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9" name="Text Placeholder 9"/>
          <p:cNvSpPr>
            <a:spLocks noGrp="1"/>
          </p:cNvSpPr>
          <p:nvPr>
            <p:ph type="body" sz="quarter" idx="14"/>
          </p:nvPr>
        </p:nvSpPr>
        <p:spPr>
          <a:xfrm>
            <a:off x="571502" y="2882900"/>
            <a:ext cx="5460999" cy="3429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7F271D0-54EF-41C8-A8DD-5B54235297C2}" type="datetimeFigureOut">
              <a:rPr lang="en-GB" smtClean="0"/>
              <a:t>27/11/2023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28438356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400050" y="400050"/>
            <a:ext cx="6057900" cy="2171700"/>
          </a:xfrm>
        </p:spPr>
        <p:txBody>
          <a:bodyPr anchor="ctr">
            <a:normAutofit/>
          </a:bodyPr>
          <a:lstStyle>
            <a:lvl1pPr algn="l">
              <a:defRPr sz="2100" b="0" cap="all"/>
            </a:lvl1pPr>
          </a:lstStyle>
          <a:p>
            <a:r>
              <a:rPr lang="en-US"/>
              <a:t>Click to edit Master title style</a:t>
            </a:r>
            <a:endParaRPr lang="en-US" dirty="0"/>
          </a:p>
        </p:txBody>
      </p:sp>
      <p:sp>
        <p:nvSpPr>
          <p:cNvPr id="3" name="Text Placeholder 2"/>
          <p:cNvSpPr>
            <a:spLocks noGrp="1"/>
          </p:cNvSpPr>
          <p:nvPr>
            <p:ph type="body" idx="1"/>
          </p:nvPr>
        </p:nvSpPr>
        <p:spPr>
          <a:xfrm>
            <a:off x="400050" y="3086100"/>
            <a:ext cx="4787664" cy="1428750"/>
          </a:xfrm>
        </p:spPr>
        <p:txBody>
          <a:bodyPr anchor="ctr">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28649737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2213" y="400050"/>
            <a:ext cx="5144840" cy="2171700"/>
          </a:xfrm>
        </p:spPr>
        <p:txBody>
          <a:bodyPr anchor="ctr">
            <a:normAutofit/>
          </a:bodyPr>
          <a:lstStyle>
            <a:lvl1pPr algn="l">
              <a:defRPr sz="21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00101" y="2571750"/>
            <a:ext cx="4801850" cy="3619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00050" y="3225802"/>
            <a:ext cx="4786771" cy="1289048"/>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
        <p:nvSpPr>
          <p:cNvPr id="14" name="TextBox 13"/>
          <p:cNvSpPr txBox="1"/>
          <p:nvPr/>
        </p:nvSpPr>
        <p:spPr>
          <a:xfrm>
            <a:off x="171451" y="532968"/>
            <a:ext cx="342989"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5772151" y="2076451"/>
            <a:ext cx="342989"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2907406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400050" y="2571750"/>
            <a:ext cx="4786771" cy="1273050"/>
          </a:xfrm>
        </p:spPr>
        <p:txBody>
          <a:bodyPr anchor="b">
            <a:normAutofit/>
          </a:bodyPr>
          <a:lstStyle>
            <a:lvl1pPr algn="l">
              <a:defRPr sz="2100" b="0" cap="all"/>
            </a:lvl1pPr>
          </a:lstStyle>
          <a:p>
            <a:r>
              <a:rPr lang="en-US"/>
              <a:t>Click to edit Master title style</a:t>
            </a:r>
            <a:endParaRPr lang="en-US" dirty="0"/>
          </a:p>
        </p:txBody>
      </p:sp>
      <p:sp>
        <p:nvSpPr>
          <p:cNvPr id="3" name="Text Placeholder 2"/>
          <p:cNvSpPr>
            <a:spLocks noGrp="1"/>
          </p:cNvSpPr>
          <p:nvPr>
            <p:ph type="body" idx="1"/>
          </p:nvPr>
        </p:nvSpPr>
        <p:spPr>
          <a:xfrm>
            <a:off x="400050" y="3849735"/>
            <a:ext cx="4787664" cy="665114"/>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40592594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42213" y="400050"/>
            <a:ext cx="5144840" cy="2171700"/>
          </a:xfrm>
        </p:spPr>
        <p:txBody>
          <a:bodyPr anchor="ctr">
            <a:normAutofit/>
          </a:bodyPr>
          <a:lstStyle>
            <a:lvl1pPr algn="l">
              <a:defRPr sz="21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00050" y="2914650"/>
            <a:ext cx="4786771" cy="787400"/>
          </a:xfrm>
        </p:spPr>
        <p:txBody>
          <a:bodyPr vert="horz" lIns="91440" tIns="45720" rIns="91440" bIns="45720" rtlCol="0" anchor="b">
            <a:normAutofit/>
          </a:bodyPr>
          <a:lstStyle>
            <a:lvl1pPr>
              <a:buNone/>
              <a:defRPr lang="en-US" sz="15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00050" y="3714750"/>
            <a:ext cx="4786770" cy="8001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
        <p:nvSpPr>
          <p:cNvPr id="14" name="TextBox 13"/>
          <p:cNvSpPr txBox="1"/>
          <p:nvPr/>
        </p:nvSpPr>
        <p:spPr>
          <a:xfrm>
            <a:off x="171451" y="532968"/>
            <a:ext cx="342989"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5772151" y="2076451"/>
            <a:ext cx="342989"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7760617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400050" y="400050"/>
            <a:ext cx="5644244" cy="2171700"/>
          </a:xfrm>
        </p:spPr>
        <p:txBody>
          <a:bodyPr vert="horz" lIns="91440" tIns="45720" rIns="91440" bIns="45720" rtlCol="0" anchor="ctr">
            <a:normAutofit/>
          </a:bodyPr>
          <a:lstStyle>
            <a:lvl1pPr>
              <a:defRPr lang="en-US" sz="21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00050" y="2946401"/>
            <a:ext cx="4786771" cy="628650"/>
          </a:xfrm>
        </p:spPr>
        <p:txBody>
          <a:bodyPr vert="horz" lIns="91440" tIns="45720" rIns="91440" bIns="45720" rtlCol="0" anchor="b">
            <a:normAutofit/>
          </a:bodyPr>
          <a:lstStyle>
            <a:lvl1pPr>
              <a:buNone/>
              <a:defRPr lang="en-US" sz="15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00050" y="3575051"/>
            <a:ext cx="4786770" cy="939799"/>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12577975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00051" y="3371850"/>
            <a:ext cx="4916150" cy="1143000"/>
          </a:xfrm>
        </p:spPr>
        <p:txBody>
          <a:bodyPr>
            <a:normAutofit/>
          </a:bodyPr>
          <a:lstStyle>
            <a:lvl1pPr algn="l">
              <a:defRPr sz="21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00051" y="400051"/>
            <a:ext cx="4916150" cy="282575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32129440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24804" y="400050"/>
            <a:ext cx="1533146" cy="3314700"/>
          </a:xfrm>
        </p:spPr>
        <p:txBody>
          <a:bodyPr vert="eaVert">
            <a:normAutofit/>
          </a:bodyPr>
          <a:lstStyle>
            <a:lvl1pPr>
              <a:defRPr sz="21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00050" y="400050"/>
            <a:ext cx="4387509" cy="41148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401316774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535500" y="1091875"/>
            <a:ext cx="5784525" cy="4617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825"/>
            </a:lvl1pPr>
            <a:lvl2pPr marL="685800" lvl="1" indent="-238125">
              <a:spcBef>
                <a:spcPts val="0"/>
              </a:spcBef>
              <a:spcAft>
                <a:spcPts val="0"/>
              </a:spcAft>
              <a:buSzPts val="1400"/>
              <a:buChar char="○"/>
              <a:defRPr/>
            </a:lvl2pPr>
            <a:lvl3pPr marL="1028700" lvl="2" indent="-238125">
              <a:spcBef>
                <a:spcPts val="0"/>
              </a:spcBef>
              <a:spcAft>
                <a:spcPts val="0"/>
              </a:spcAft>
              <a:buSzPts val="1400"/>
              <a:buChar char="■"/>
              <a:defRPr/>
            </a:lvl3pPr>
            <a:lvl4pPr marL="1371600" lvl="3" indent="-238125">
              <a:spcBef>
                <a:spcPts val="0"/>
              </a:spcBef>
              <a:spcAft>
                <a:spcPts val="0"/>
              </a:spcAft>
              <a:buSzPts val="1400"/>
              <a:buChar char="●"/>
              <a:defRPr/>
            </a:lvl4pPr>
            <a:lvl5pPr marL="1714500" lvl="4" indent="-238125">
              <a:spcBef>
                <a:spcPts val="0"/>
              </a:spcBef>
              <a:spcAft>
                <a:spcPts val="0"/>
              </a:spcAft>
              <a:buSzPts val="1400"/>
              <a:buChar char="○"/>
              <a:defRPr/>
            </a:lvl5pPr>
            <a:lvl6pPr marL="2057400" lvl="5" indent="-238125">
              <a:spcBef>
                <a:spcPts val="0"/>
              </a:spcBef>
              <a:spcAft>
                <a:spcPts val="0"/>
              </a:spcAft>
              <a:buSzPts val="1400"/>
              <a:buChar char="■"/>
              <a:defRPr/>
            </a:lvl6pPr>
            <a:lvl7pPr marL="2400300" lvl="6" indent="-238125">
              <a:spcBef>
                <a:spcPts val="0"/>
              </a:spcBef>
              <a:spcAft>
                <a:spcPts val="0"/>
              </a:spcAft>
              <a:buSzPts val="1400"/>
              <a:buChar char="●"/>
              <a:defRPr/>
            </a:lvl7pPr>
            <a:lvl8pPr marL="2743200" lvl="7" indent="-238125">
              <a:spcBef>
                <a:spcPts val="0"/>
              </a:spcBef>
              <a:spcAft>
                <a:spcPts val="0"/>
              </a:spcAft>
              <a:buSzPts val="1400"/>
              <a:buChar char="○"/>
              <a:defRPr/>
            </a:lvl8pPr>
            <a:lvl9pPr marL="3086100" lvl="8" indent="-238125">
              <a:spcBef>
                <a:spcPts val="0"/>
              </a:spcBef>
              <a:spcAft>
                <a:spcPts val="0"/>
              </a:spcAft>
              <a:buSzPts val="1400"/>
              <a:buChar char="■"/>
              <a:defRPr/>
            </a:lvl9pPr>
          </a:lstStyle>
          <a:p>
            <a:endParaRPr/>
          </a:p>
        </p:txBody>
      </p:sp>
      <p:sp>
        <p:nvSpPr>
          <p:cNvPr id="19" name="Google Shape;19;p4"/>
          <p:cNvSpPr txBox="1">
            <a:spLocks noGrp="1"/>
          </p:cNvSpPr>
          <p:nvPr>
            <p:ph type="title"/>
          </p:nvPr>
        </p:nvSpPr>
        <p:spPr>
          <a:xfrm>
            <a:off x="535500" y="395450"/>
            <a:ext cx="5784525" cy="5727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a:solidFill>
                  <a:schemeClr val="accent1"/>
                </a:solidFill>
                <a:highlight>
                  <a:schemeClr val="lt1"/>
                </a:highlight>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a:endParaRPr/>
          </a:p>
        </p:txBody>
      </p:sp>
    </p:spTree>
    <p:extLst>
      <p:ext uri="{BB962C8B-B14F-4D97-AF65-F5344CB8AC3E}">
        <p14:creationId xmlns:p14="http://schemas.microsoft.com/office/powerpoint/2010/main" val="2332492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536738" y="393192"/>
            <a:ext cx="5784525"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1"/>
                </a:solidFill>
                <a:highlight>
                  <a:schemeClr val="lt1"/>
                </a:highligh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3"/>
          <p:cNvSpPr txBox="1">
            <a:spLocks noGrp="1"/>
          </p:cNvSpPr>
          <p:nvPr>
            <p:ph type="title" idx="2"/>
          </p:nvPr>
        </p:nvSpPr>
        <p:spPr>
          <a:xfrm>
            <a:off x="1273524" y="1729213"/>
            <a:ext cx="187605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350"/>
            </a:lvl1pPr>
            <a:lvl2pPr lvl="1" algn="ctr" rtl="0">
              <a:spcBef>
                <a:spcPts val="0"/>
              </a:spcBef>
              <a:spcAft>
                <a:spcPts val="0"/>
              </a:spcAft>
              <a:buSzPts val="2000"/>
              <a:buNone/>
              <a:defRPr sz="1500"/>
            </a:lvl2pPr>
            <a:lvl3pPr lvl="2" algn="ctr" rtl="0">
              <a:spcBef>
                <a:spcPts val="0"/>
              </a:spcBef>
              <a:spcAft>
                <a:spcPts val="0"/>
              </a:spcAft>
              <a:buSzPts val="2000"/>
              <a:buNone/>
              <a:defRPr sz="1500"/>
            </a:lvl3pPr>
            <a:lvl4pPr lvl="3" algn="ctr" rtl="0">
              <a:spcBef>
                <a:spcPts val="0"/>
              </a:spcBef>
              <a:spcAft>
                <a:spcPts val="0"/>
              </a:spcAft>
              <a:buSzPts val="2000"/>
              <a:buNone/>
              <a:defRPr sz="1500"/>
            </a:lvl4pPr>
            <a:lvl5pPr lvl="4" algn="ctr" rtl="0">
              <a:spcBef>
                <a:spcPts val="0"/>
              </a:spcBef>
              <a:spcAft>
                <a:spcPts val="0"/>
              </a:spcAft>
              <a:buSzPts val="2000"/>
              <a:buNone/>
              <a:defRPr sz="1500"/>
            </a:lvl5pPr>
            <a:lvl6pPr lvl="5" algn="ctr" rtl="0">
              <a:spcBef>
                <a:spcPts val="0"/>
              </a:spcBef>
              <a:spcAft>
                <a:spcPts val="0"/>
              </a:spcAft>
              <a:buSzPts val="2000"/>
              <a:buNone/>
              <a:defRPr sz="1500"/>
            </a:lvl6pPr>
            <a:lvl7pPr lvl="6" algn="ctr" rtl="0">
              <a:spcBef>
                <a:spcPts val="0"/>
              </a:spcBef>
              <a:spcAft>
                <a:spcPts val="0"/>
              </a:spcAft>
              <a:buSzPts val="2000"/>
              <a:buNone/>
              <a:defRPr sz="1500"/>
            </a:lvl7pPr>
            <a:lvl8pPr lvl="7" algn="ctr" rtl="0">
              <a:spcBef>
                <a:spcPts val="0"/>
              </a:spcBef>
              <a:spcAft>
                <a:spcPts val="0"/>
              </a:spcAft>
              <a:buSzPts val="2000"/>
              <a:buNone/>
              <a:defRPr sz="1500"/>
            </a:lvl8pPr>
            <a:lvl9pPr lvl="8" algn="ctr" rtl="0">
              <a:spcBef>
                <a:spcPts val="0"/>
              </a:spcBef>
              <a:spcAft>
                <a:spcPts val="0"/>
              </a:spcAft>
              <a:buSzPts val="2000"/>
              <a:buNone/>
              <a:defRPr sz="1500"/>
            </a:lvl9pPr>
          </a:lstStyle>
          <a:p>
            <a:endParaRPr/>
          </a:p>
        </p:txBody>
      </p:sp>
      <p:sp>
        <p:nvSpPr>
          <p:cNvPr id="77" name="Google Shape;77;p13"/>
          <p:cNvSpPr txBox="1">
            <a:spLocks noGrp="1"/>
          </p:cNvSpPr>
          <p:nvPr>
            <p:ph type="subTitle" idx="1"/>
          </p:nvPr>
        </p:nvSpPr>
        <p:spPr>
          <a:xfrm>
            <a:off x="1273519" y="2264003"/>
            <a:ext cx="187605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05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8" name="Google Shape;78;p13"/>
          <p:cNvSpPr txBox="1">
            <a:spLocks noGrp="1"/>
          </p:cNvSpPr>
          <p:nvPr>
            <p:ph type="title" idx="3" hasCustomPrompt="1"/>
          </p:nvPr>
        </p:nvSpPr>
        <p:spPr>
          <a:xfrm>
            <a:off x="664800" y="1622125"/>
            <a:ext cx="463050" cy="57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1875">
                <a:solidFill>
                  <a:srgbClr val="A22437"/>
                </a:solidFill>
              </a:defRPr>
            </a:lvl1pPr>
            <a:lvl2pPr lvl="1" algn="ctr" rtl="0">
              <a:spcBef>
                <a:spcPts val="0"/>
              </a:spcBef>
              <a:spcAft>
                <a:spcPts val="0"/>
              </a:spcAft>
              <a:buSzPts val="2500"/>
              <a:buNone/>
              <a:defRPr sz="1875"/>
            </a:lvl2pPr>
            <a:lvl3pPr lvl="2" algn="ctr" rtl="0">
              <a:spcBef>
                <a:spcPts val="0"/>
              </a:spcBef>
              <a:spcAft>
                <a:spcPts val="0"/>
              </a:spcAft>
              <a:buSzPts val="2500"/>
              <a:buNone/>
              <a:defRPr sz="1875"/>
            </a:lvl3pPr>
            <a:lvl4pPr lvl="3" algn="ctr" rtl="0">
              <a:spcBef>
                <a:spcPts val="0"/>
              </a:spcBef>
              <a:spcAft>
                <a:spcPts val="0"/>
              </a:spcAft>
              <a:buSzPts val="2500"/>
              <a:buNone/>
              <a:defRPr sz="1875"/>
            </a:lvl4pPr>
            <a:lvl5pPr lvl="4" algn="ctr" rtl="0">
              <a:spcBef>
                <a:spcPts val="0"/>
              </a:spcBef>
              <a:spcAft>
                <a:spcPts val="0"/>
              </a:spcAft>
              <a:buSzPts val="2500"/>
              <a:buNone/>
              <a:defRPr sz="1875"/>
            </a:lvl5pPr>
            <a:lvl6pPr lvl="5" algn="ctr" rtl="0">
              <a:spcBef>
                <a:spcPts val="0"/>
              </a:spcBef>
              <a:spcAft>
                <a:spcPts val="0"/>
              </a:spcAft>
              <a:buSzPts val="2500"/>
              <a:buNone/>
              <a:defRPr sz="1875"/>
            </a:lvl6pPr>
            <a:lvl7pPr lvl="6" algn="ctr" rtl="0">
              <a:spcBef>
                <a:spcPts val="0"/>
              </a:spcBef>
              <a:spcAft>
                <a:spcPts val="0"/>
              </a:spcAft>
              <a:buSzPts val="2500"/>
              <a:buNone/>
              <a:defRPr sz="1875"/>
            </a:lvl7pPr>
            <a:lvl8pPr lvl="7" algn="ctr" rtl="0">
              <a:spcBef>
                <a:spcPts val="0"/>
              </a:spcBef>
              <a:spcAft>
                <a:spcPts val="0"/>
              </a:spcAft>
              <a:buSzPts val="2500"/>
              <a:buNone/>
              <a:defRPr sz="1875"/>
            </a:lvl8pPr>
            <a:lvl9pPr lvl="8" algn="ctr" rtl="0">
              <a:spcBef>
                <a:spcPts val="0"/>
              </a:spcBef>
              <a:spcAft>
                <a:spcPts val="0"/>
              </a:spcAft>
              <a:buSzPts val="2500"/>
              <a:buNone/>
              <a:defRPr sz="1875"/>
            </a:lvl9pPr>
          </a:lstStyle>
          <a:p>
            <a:r>
              <a:t>xx%</a:t>
            </a:r>
          </a:p>
        </p:txBody>
      </p:sp>
      <p:sp>
        <p:nvSpPr>
          <p:cNvPr id="79" name="Google Shape;79;p13"/>
          <p:cNvSpPr txBox="1">
            <a:spLocks noGrp="1"/>
          </p:cNvSpPr>
          <p:nvPr>
            <p:ph type="title" idx="4"/>
          </p:nvPr>
        </p:nvSpPr>
        <p:spPr>
          <a:xfrm>
            <a:off x="4319361" y="1729213"/>
            <a:ext cx="187605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350"/>
            </a:lvl1pPr>
            <a:lvl2pPr lvl="1" algn="ctr" rtl="0">
              <a:spcBef>
                <a:spcPts val="0"/>
              </a:spcBef>
              <a:spcAft>
                <a:spcPts val="0"/>
              </a:spcAft>
              <a:buSzPts val="2000"/>
              <a:buNone/>
              <a:defRPr sz="1500"/>
            </a:lvl2pPr>
            <a:lvl3pPr lvl="2" algn="ctr" rtl="0">
              <a:spcBef>
                <a:spcPts val="0"/>
              </a:spcBef>
              <a:spcAft>
                <a:spcPts val="0"/>
              </a:spcAft>
              <a:buSzPts val="2000"/>
              <a:buNone/>
              <a:defRPr sz="1500"/>
            </a:lvl3pPr>
            <a:lvl4pPr lvl="3" algn="ctr" rtl="0">
              <a:spcBef>
                <a:spcPts val="0"/>
              </a:spcBef>
              <a:spcAft>
                <a:spcPts val="0"/>
              </a:spcAft>
              <a:buSzPts val="2000"/>
              <a:buNone/>
              <a:defRPr sz="1500"/>
            </a:lvl4pPr>
            <a:lvl5pPr lvl="4" algn="ctr" rtl="0">
              <a:spcBef>
                <a:spcPts val="0"/>
              </a:spcBef>
              <a:spcAft>
                <a:spcPts val="0"/>
              </a:spcAft>
              <a:buSzPts val="2000"/>
              <a:buNone/>
              <a:defRPr sz="1500"/>
            </a:lvl5pPr>
            <a:lvl6pPr lvl="5" algn="ctr" rtl="0">
              <a:spcBef>
                <a:spcPts val="0"/>
              </a:spcBef>
              <a:spcAft>
                <a:spcPts val="0"/>
              </a:spcAft>
              <a:buSzPts val="2000"/>
              <a:buNone/>
              <a:defRPr sz="1500"/>
            </a:lvl6pPr>
            <a:lvl7pPr lvl="6" algn="ctr" rtl="0">
              <a:spcBef>
                <a:spcPts val="0"/>
              </a:spcBef>
              <a:spcAft>
                <a:spcPts val="0"/>
              </a:spcAft>
              <a:buSzPts val="2000"/>
              <a:buNone/>
              <a:defRPr sz="1500"/>
            </a:lvl7pPr>
            <a:lvl8pPr lvl="7" algn="ctr" rtl="0">
              <a:spcBef>
                <a:spcPts val="0"/>
              </a:spcBef>
              <a:spcAft>
                <a:spcPts val="0"/>
              </a:spcAft>
              <a:buSzPts val="2000"/>
              <a:buNone/>
              <a:defRPr sz="1500"/>
            </a:lvl8pPr>
            <a:lvl9pPr lvl="8" algn="ctr" rtl="0">
              <a:spcBef>
                <a:spcPts val="0"/>
              </a:spcBef>
              <a:spcAft>
                <a:spcPts val="0"/>
              </a:spcAft>
              <a:buSzPts val="2000"/>
              <a:buNone/>
              <a:defRPr sz="1500"/>
            </a:lvl9pPr>
          </a:lstStyle>
          <a:p>
            <a:endParaRPr/>
          </a:p>
        </p:txBody>
      </p:sp>
      <p:sp>
        <p:nvSpPr>
          <p:cNvPr id="80" name="Google Shape;80;p13"/>
          <p:cNvSpPr txBox="1">
            <a:spLocks noGrp="1"/>
          </p:cNvSpPr>
          <p:nvPr>
            <p:ph type="subTitle" idx="5"/>
          </p:nvPr>
        </p:nvSpPr>
        <p:spPr>
          <a:xfrm>
            <a:off x="4319360" y="2264003"/>
            <a:ext cx="187605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05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1" name="Google Shape;81;p13"/>
          <p:cNvSpPr txBox="1">
            <a:spLocks noGrp="1"/>
          </p:cNvSpPr>
          <p:nvPr>
            <p:ph type="title" idx="6" hasCustomPrompt="1"/>
          </p:nvPr>
        </p:nvSpPr>
        <p:spPr>
          <a:xfrm>
            <a:off x="3710644" y="1622125"/>
            <a:ext cx="463050" cy="57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1875">
                <a:solidFill>
                  <a:srgbClr val="A22437"/>
                </a:solidFill>
              </a:defRPr>
            </a:lvl1pPr>
            <a:lvl2pPr lvl="1" algn="ctr" rtl="0">
              <a:spcBef>
                <a:spcPts val="0"/>
              </a:spcBef>
              <a:spcAft>
                <a:spcPts val="0"/>
              </a:spcAft>
              <a:buSzPts val="2500"/>
              <a:buNone/>
              <a:defRPr sz="1875"/>
            </a:lvl2pPr>
            <a:lvl3pPr lvl="2" algn="ctr" rtl="0">
              <a:spcBef>
                <a:spcPts val="0"/>
              </a:spcBef>
              <a:spcAft>
                <a:spcPts val="0"/>
              </a:spcAft>
              <a:buSzPts val="2500"/>
              <a:buNone/>
              <a:defRPr sz="1875"/>
            </a:lvl3pPr>
            <a:lvl4pPr lvl="3" algn="ctr" rtl="0">
              <a:spcBef>
                <a:spcPts val="0"/>
              </a:spcBef>
              <a:spcAft>
                <a:spcPts val="0"/>
              </a:spcAft>
              <a:buSzPts val="2500"/>
              <a:buNone/>
              <a:defRPr sz="1875"/>
            </a:lvl4pPr>
            <a:lvl5pPr lvl="4" algn="ctr" rtl="0">
              <a:spcBef>
                <a:spcPts val="0"/>
              </a:spcBef>
              <a:spcAft>
                <a:spcPts val="0"/>
              </a:spcAft>
              <a:buSzPts val="2500"/>
              <a:buNone/>
              <a:defRPr sz="1875"/>
            </a:lvl5pPr>
            <a:lvl6pPr lvl="5" algn="ctr" rtl="0">
              <a:spcBef>
                <a:spcPts val="0"/>
              </a:spcBef>
              <a:spcAft>
                <a:spcPts val="0"/>
              </a:spcAft>
              <a:buSzPts val="2500"/>
              <a:buNone/>
              <a:defRPr sz="1875"/>
            </a:lvl6pPr>
            <a:lvl7pPr lvl="6" algn="ctr" rtl="0">
              <a:spcBef>
                <a:spcPts val="0"/>
              </a:spcBef>
              <a:spcAft>
                <a:spcPts val="0"/>
              </a:spcAft>
              <a:buSzPts val="2500"/>
              <a:buNone/>
              <a:defRPr sz="1875"/>
            </a:lvl7pPr>
            <a:lvl8pPr lvl="7" algn="ctr" rtl="0">
              <a:spcBef>
                <a:spcPts val="0"/>
              </a:spcBef>
              <a:spcAft>
                <a:spcPts val="0"/>
              </a:spcAft>
              <a:buSzPts val="2500"/>
              <a:buNone/>
              <a:defRPr sz="1875"/>
            </a:lvl8pPr>
            <a:lvl9pPr lvl="8" algn="ctr" rtl="0">
              <a:spcBef>
                <a:spcPts val="0"/>
              </a:spcBef>
              <a:spcAft>
                <a:spcPts val="0"/>
              </a:spcAft>
              <a:buSzPts val="2500"/>
              <a:buNone/>
              <a:defRPr sz="1875"/>
            </a:lvl9pPr>
          </a:lstStyle>
          <a:p>
            <a:r>
              <a:t>xx%</a:t>
            </a:r>
          </a:p>
        </p:txBody>
      </p:sp>
      <p:sp>
        <p:nvSpPr>
          <p:cNvPr id="82" name="Google Shape;82;p13"/>
          <p:cNvSpPr txBox="1">
            <a:spLocks noGrp="1"/>
          </p:cNvSpPr>
          <p:nvPr>
            <p:ph type="title" idx="7"/>
          </p:nvPr>
        </p:nvSpPr>
        <p:spPr>
          <a:xfrm>
            <a:off x="1273524" y="3326996"/>
            <a:ext cx="187605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350"/>
            </a:lvl1pPr>
            <a:lvl2pPr lvl="1" algn="ctr" rtl="0">
              <a:spcBef>
                <a:spcPts val="0"/>
              </a:spcBef>
              <a:spcAft>
                <a:spcPts val="0"/>
              </a:spcAft>
              <a:buSzPts val="2000"/>
              <a:buNone/>
              <a:defRPr sz="1500"/>
            </a:lvl2pPr>
            <a:lvl3pPr lvl="2" algn="ctr" rtl="0">
              <a:spcBef>
                <a:spcPts val="0"/>
              </a:spcBef>
              <a:spcAft>
                <a:spcPts val="0"/>
              </a:spcAft>
              <a:buSzPts val="2000"/>
              <a:buNone/>
              <a:defRPr sz="1500"/>
            </a:lvl3pPr>
            <a:lvl4pPr lvl="3" algn="ctr" rtl="0">
              <a:spcBef>
                <a:spcPts val="0"/>
              </a:spcBef>
              <a:spcAft>
                <a:spcPts val="0"/>
              </a:spcAft>
              <a:buSzPts val="2000"/>
              <a:buNone/>
              <a:defRPr sz="1500"/>
            </a:lvl4pPr>
            <a:lvl5pPr lvl="4" algn="ctr" rtl="0">
              <a:spcBef>
                <a:spcPts val="0"/>
              </a:spcBef>
              <a:spcAft>
                <a:spcPts val="0"/>
              </a:spcAft>
              <a:buSzPts val="2000"/>
              <a:buNone/>
              <a:defRPr sz="1500"/>
            </a:lvl5pPr>
            <a:lvl6pPr lvl="5" algn="ctr" rtl="0">
              <a:spcBef>
                <a:spcPts val="0"/>
              </a:spcBef>
              <a:spcAft>
                <a:spcPts val="0"/>
              </a:spcAft>
              <a:buSzPts val="2000"/>
              <a:buNone/>
              <a:defRPr sz="1500"/>
            </a:lvl6pPr>
            <a:lvl7pPr lvl="6" algn="ctr" rtl="0">
              <a:spcBef>
                <a:spcPts val="0"/>
              </a:spcBef>
              <a:spcAft>
                <a:spcPts val="0"/>
              </a:spcAft>
              <a:buSzPts val="2000"/>
              <a:buNone/>
              <a:defRPr sz="1500"/>
            </a:lvl7pPr>
            <a:lvl8pPr lvl="7" algn="ctr" rtl="0">
              <a:spcBef>
                <a:spcPts val="0"/>
              </a:spcBef>
              <a:spcAft>
                <a:spcPts val="0"/>
              </a:spcAft>
              <a:buSzPts val="2000"/>
              <a:buNone/>
              <a:defRPr sz="1500"/>
            </a:lvl8pPr>
            <a:lvl9pPr lvl="8" algn="ctr" rtl="0">
              <a:spcBef>
                <a:spcPts val="0"/>
              </a:spcBef>
              <a:spcAft>
                <a:spcPts val="0"/>
              </a:spcAft>
              <a:buSzPts val="2000"/>
              <a:buNone/>
              <a:defRPr sz="1500"/>
            </a:lvl9pPr>
          </a:lstStyle>
          <a:p>
            <a:endParaRPr/>
          </a:p>
        </p:txBody>
      </p:sp>
      <p:sp>
        <p:nvSpPr>
          <p:cNvPr id="83" name="Google Shape;83;p13"/>
          <p:cNvSpPr txBox="1">
            <a:spLocks noGrp="1"/>
          </p:cNvSpPr>
          <p:nvPr>
            <p:ph type="subTitle" idx="8"/>
          </p:nvPr>
        </p:nvSpPr>
        <p:spPr>
          <a:xfrm>
            <a:off x="1273519" y="3855850"/>
            <a:ext cx="187605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05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4" name="Google Shape;84;p13"/>
          <p:cNvSpPr txBox="1">
            <a:spLocks noGrp="1"/>
          </p:cNvSpPr>
          <p:nvPr>
            <p:ph type="title" idx="9" hasCustomPrompt="1"/>
          </p:nvPr>
        </p:nvSpPr>
        <p:spPr>
          <a:xfrm>
            <a:off x="664800" y="3219900"/>
            <a:ext cx="463050" cy="57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1875">
                <a:solidFill>
                  <a:srgbClr val="A22437"/>
                </a:solidFill>
              </a:defRPr>
            </a:lvl1pPr>
            <a:lvl2pPr lvl="1" algn="ctr" rtl="0">
              <a:spcBef>
                <a:spcPts val="0"/>
              </a:spcBef>
              <a:spcAft>
                <a:spcPts val="0"/>
              </a:spcAft>
              <a:buSzPts val="2500"/>
              <a:buNone/>
              <a:defRPr sz="1875"/>
            </a:lvl2pPr>
            <a:lvl3pPr lvl="2" algn="ctr" rtl="0">
              <a:spcBef>
                <a:spcPts val="0"/>
              </a:spcBef>
              <a:spcAft>
                <a:spcPts val="0"/>
              </a:spcAft>
              <a:buSzPts val="2500"/>
              <a:buNone/>
              <a:defRPr sz="1875"/>
            </a:lvl3pPr>
            <a:lvl4pPr lvl="3" algn="ctr" rtl="0">
              <a:spcBef>
                <a:spcPts val="0"/>
              </a:spcBef>
              <a:spcAft>
                <a:spcPts val="0"/>
              </a:spcAft>
              <a:buSzPts val="2500"/>
              <a:buNone/>
              <a:defRPr sz="1875"/>
            </a:lvl4pPr>
            <a:lvl5pPr lvl="4" algn="ctr" rtl="0">
              <a:spcBef>
                <a:spcPts val="0"/>
              </a:spcBef>
              <a:spcAft>
                <a:spcPts val="0"/>
              </a:spcAft>
              <a:buSzPts val="2500"/>
              <a:buNone/>
              <a:defRPr sz="1875"/>
            </a:lvl5pPr>
            <a:lvl6pPr lvl="5" algn="ctr" rtl="0">
              <a:spcBef>
                <a:spcPts val="0"/>
              </a:spcBef>
              <a:spcAft>
                <a:spcPts val="0"/>
              </a:spcAft>
              <a:buSzPts val="2500"/>
              <a:buNone/>
              <a:defRPr sz="1875"/>
            </a:lvl6pPr>
            <a:lvl7pPr lvl="6" algn="ctr" rtl="0">
              <a:spcBef>
                <a:spcPts val="0"/>
              </a:spcBef>
              <a:spcAft>
                <a:spcPts val="0"/>
              </a:spcAft>
              <a:buSzPts val="2500"/>
              <a:buNone/>
              <a:defRPr sz="1875"/>
            </a:lvl7pPr>
            <a:lvl8pPr lvl="7" algn="ctr" rtl="0">
              <a:spcBef>
                <a:spcPts val="0"/>
              </a:spcBef>
              <a:spcAft>
                <a:spcPts val="0"/>
              </a:spcAft>
              <a:buSzPts val="2500"/>
              <a:buNone/>
              <a:defRPr sz="1875"/>
            </a:lvl8pPr>
            <a:lvl9pPr lvl="8" algn="ctr" rtl="0">
              <a:spcBef>
                <a:spcPts val="0"/>
              </a:spcBef>
              <a:spcAft>
                <a:spcPts val="0"/>
              </a:spcAft>
              <a:buSzPts val="2500"/>
              <a:buNone/>
              <a:defRPr sz="1875"/>
            </a:lvl9pPr>
          </a:lstStyle>
          <a:p>
            <a:r>
              <a:t>xx%</a:t>
            </a:r>
          </a:p>
        </p:txBody>
      </p:sp>
      <p:sp>
        <p:nvSpPr>
          <p:cNvPr id="85" name="Google Shape;85;p13"/>
          <p:cNvSpPr txBox="1">
            <a:spLocks noGrp="1"/>
          </p:cNvSpPr>
          <p:nvPr>
            <p:ph type="title" idx="13"/>
          </p:nvPr>
        </p:nvSpPr>
        <p:spPr>
          <a:xfrm>
            <a:off x="4319361" y="3326996"/>
            <a:ext cx="1876050" cy="390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350"/>
            </a:lvl1pPr>
            <a:lvl2pPr lvl="1" algn="ctr" rtl="0">
              <a:spcBef>
                <a:spcPts val="0"/>
              </a:spcBef>
              <a:spcAft>
                <a:spcPts val="0"/>
              </a:spcAft>
              <a:buSzPts val="2000"/>
              <a:buNone/>
              <a:defRPr sz="1500"/>
            </a:lvl2pPr>
            <a:lvl3pPr lvl="2" algn="ctr" rtl="0">
              <a:spcBef>
                <a:spcPts val="0"/>
              </a:spcBef>
              <a:spcAft>
                <a:spcPts val="0"/>
              </a:spcAft>
              <a:buSzPts val="2000"/>
              <a:buNone/>
              <a:defRPr sz="1500"/>
            </a:lvl3pPr>
            <a:lvl4pPr lvl="3" algn="ctr" rtl="0">
              <a:spcBef>
                <a:spcPts val="0"/>
              </a:spcBef>
              <a:spcAft>
                <a:spcPts val="0"/>
              </a:spcAft>
              <a:buSzPts val="2000"/>
              <a:buNone/>
              <a:defRPr sz="1500"/>
            </a:lvl4pPr>
            <a:lvl5pPr lvl="4" algn="ctr" rtl="0">
              <a:spcBef>
                <a:spcPts val="0"/>
              </a:spcBef>
              <a:spcAft>
                <a:spcPts val="0"/>
              </a:spcAft>
              <a:buSzPts val="2000"/>
              <a:buNone/>
              <a:defRPr sz="1500"/>
            </a:lvl5pPr>
            <a:lvl6pPr lvl="5" algn="ctr" rtl="0">
              <a:spcBef>
                <a:spcPts val="0"/>
              </a:spcBef>
              <a:spcAft>
                <a:spcPts val="0"/>
              </a:spcAft>
              <a:buSzPts val="2000"/>
              <a:buNone/>
              <a:defRPr sz="1500"/>
            </a:lvl6pPr>
            <a:lvl7pPr lvl="6" algn="ctr" rtl="0">
              <a:spcBef>
                <a:spcPts val="0"/>
              </a:spcBef>
              <a:spcAft>
                <a:spcPts val="0"/>
              </a:spcAft>
              <a:buSzPts val="2000"/>
              <a:buNone/>
              <a:defRPr sz="1500"/>
            </a:lvl7pPr>
            <a:lvl8pPr lvl="7" algn="ctr" rtl="0">
              <a:spcBef>
                <a:spcPts val="0"/>
              </a:spcBef>
              <a:spcAft>
                <a:spcPts val="0"/>
              </a:spcAft>
              <a:buSzPts val="2000"/>
              <a:buNone/>
              <a:defRPr sz="1500"/>
            </a:lvl8pPr>
            <a:lvl9pPr lvl="8" algn="ctr" rtl="0">
              <a:spcBef>
                <a:spcPts val="0"/>
              </a:spcBef>
              <a:spcAft>
                <a:spcPts val="0"/>
              </a:spcAft>
              <a:buSzPts val="2000"/>
              <a:buNone/>
              <a:defRPr sz="1500"/>
            </a:lvl9pPr>
          </a:lstStyle>
          <a:p>
            <a:endParaRPr/>
          </a:p>
        </p:txBody>
      </p:sp>
      <p:sp>
        <p:nvSpPr>
          <p:cNvPr id="86" name="Google Shape;86;p13"/>
          <p:cNvSpPr txBox="1">
            <a:spLocks noGrp="1"/>
          </p:cNvSpPr>
          <p:nvPr>
            <p:ph type="subTitle" idx="14"/>
          </p:nvPr>
        </p:nvSpPr>
        <p:spPr>
          <a:xfrm>
            <a:off x="4319360" y="3855850"/>
            <a:ext cx="187605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05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7" name="Google Shape;87;p13"/>
          <p:cNvSpPr txBox="1">
            <a:spLocks noGrp="1"/>
          </p:cNvSpPr>
          <p:nvPr>
            <p:ph type="title" idx="15" hasCustomPrompt="1"/>
          </p:nvPr>
        </p:nvSpPr>
        <p:spPr>
          <a:xfrm>
            <a:off x="3710644" y="3219900"/>
            <a:ext cx="463050" cy="57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1875">
                <a:solidFill>
                  <a:srgbClr val="A22437"/>
                </a:solidFill>
              </a:defRPr>
            </a:lvl1pPr>
            <a:lvl2pPr lvl="1" algn="ctr" rtl="0">
              <a:spcBef>
                <a:spcPts val="0"/>
              </a:spcBef>
              <a:spcAft>
                <a:spcPts val="0"/>
              </a:spcAft>
              <a:buSzPts val="2500"/>
              <a:buNone/>
              <a:defRPr sz="1875"/>
            </a:lvl2pPr>
            <a:lvl3pPr lvl="2" algn="ctr" rtl="0">
              <a:spcBef>
                <a:spcPts val="0"/>
              </a:spcBef>
              <a:spcAft>
                <a:spcPts val="0"/>
              </a:spcAft>
              <a:buSzPts val="2500"/>
              <a:buNone/>
              <a:defRPr sz="1875"/>
            </a:lvl3pPr>
            <a:lvl4pPr lvl="3" algn="ctr" rtl="0">
              <a:spcBef>
                <a:spcPts val="0"/>
              </a:spcBef>
              <a:spcAft>
                <a:spcPts val="0"/>
              </a:spcAft>
              <a:buSzPts val="2500"/>
              <a:buNone/>
              <a:defRPr sz="1875"/>
            </a:lvl4pPr>
            <a:lvl5pPr lvl="4" algn="ctr" rtl="0">
              <a:spcBef>
                <a:spcPts val="0"/>
              </a:spcBef>
              <a:spcAft>
                <a:spcPts val="0"/>
              </a:spcAft>
              <a:buSzPts val="2500"/>
              <a:buNone/>
              <a:defRPr sz="1875"/>
            </a:lvl5pPr>
            <a:lvl6pPr lvl="5" algn="ctr" rtl="0">
              <a:spcBef>
                <a:spcPts val="0"/>
              </a:spcBef>
              <a:spcAft>
                <a:spcPts val="0"/>
              </a:spcAft>
              <a:buSzPts val="2500"/>
              <a:buNone/>
              <a:defRPr sz="1875"/>
            </a:lvl6pPr>
            <a:lvl7pPr lvl="6" algn="ctr" rtl="0">
              <a:spcBef>
                <a:spcPts val="0"/>
              </a:spcBef>
              <a:spcAft>
                <a:spcPts val="0"/>
              </a:spcAft>
              <a:buSzPts val="2500"/>
              <a:buNone/>
              <a:defRPr sz="1875"/>
            </a:lvl7pPr>
            <a:lvl8pPr lvl="7" algn="ctr" rtl="0">
              <a:spcBef>
                <a:spcPts val="0"/>
              </a:spcBef>
              <a:spcAft>
                <a:spcPts val="0"/>
              </a:spcAft>
              <a:buSzPts val="2500"/>
              <a:buNone/>
              <a:defRPr sz="1875"/>
            </a:lvl8pPr>
            <a:lvl9pPr lvl="8" algn="ctr" rtl="0">
              <a:spcBef>
                <a:spcPts val="0"/>
              </a:spcBef>
              <a:spcAft>
                <a:spcPts val="0"/>
              </a:spcAft>
              <a:buSzPts val="2500"/>
              <a:buNone/>
              <a:defRPr sz="1875"/>
            </a:lvl9pPr>
          </a:lstStyle>
          <a:p>
            <a:r>
              <a:t>xx%</a:t>
            </a:r>
          </a:p>
        </p:txBody>
      </p:sp>
    </p:spTree>
    <p:extLst>
      <p:ext uri="{BB962C8B-B14F-4D97-AF65-F5344CB8AC3E}">
        <p14:creationId xmlns:p14="http://schemas.microsoft.com/office/powerpoint/2010/main" val="382844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0051" y="3371850"/>
            <a:ext cx="4916150" cy="1143000"/>
          </a:xfrm>
        </p:spPr>
        <p:txBody>
          <a:bodyPr/>
          <a:lstStyle/>
          <a:p>
            <a:r>
              <a:rPr lang="en-US"/>
              <a:t>Click to edit Master title style</a:t>
            </a:r>
            <a:endParaRPr lang="en-US" dirty="0"/>
          </a:p>
        </p:txBody>
      </p:sp>
      <p:sp>
        <p:nvSpPr>
          <p:cNvPr id="3" name="Content Placeholder 2"/>
          <p:cNvSpPr>
            <a:spLocks noGrp="1"/>
          </p:cNvSpPr>
          <p:nvPr>
            <p:ph idx="1"/>
          </p:nvPr>
        </p:nvSpPr>
        <p:spPr>
          <a:xfrm>
            <a:off x="400051" y="400050"/>
            <a:ext cx="4916150" cy="282575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309730681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06835" y="2444660"/>
            <a:ext cx="395595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0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4" name="Google Shape;14;p3"/>
          <p:cNvSpPr txBox="1">
            <a:spLocks noGrp="1"/>
          </p:cNvSpPr>
          <p:nvPr>
            <p:ph type="title" idx="2" hasCustomPrompt="1"/>
          </p:nvPr>
        </p:nvSpPr>
        <p:spPr>
          <a:xfrm>
            <a:off x="2081260" y="1293285"/>
            <a:ext cx="1007100" cy="930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7000"/>
              <a:buNone/>
              <a:defRPr sz="4500">
                <a:solidFill>
                  <a:schemeClr val="accent1"/>
                </a:solidFill>
              </a:defRPr>
            </a:lvl1pPr>
            <a:lvl2pPr lvl="1" algn="ctr" rtl="0">
              <a:spcBef>
                <a:spcPts val="0"/>
              </a:spcBef>
              <a:spcAft>
                <a:spcPts val="0"/>
              </a:spcAft>
              <a:buSzPts val="7000"/>
              <a:buNone/>
              <a:defRPr sz="5250"/>
            </a:lvl2pPr>
            <a:lvl3pPr lvl="2" algn="ctr" rtl="0">
              <a:spcBef>
                <a:spcPts val="0"/>
              </a:spcBef>
              <a:spcAft>
                <a:spcPts val="0"/>
              </a:spcAft>
              <a:buSzPts val="7000"/>
              <a:buNone/>
              <a:defRPr sz="5250"/>
            </a:lvl3pPr>
            <a:lvl4pPr lvl="3" algn="ctr" rtl="0">
              <a:spcBef>
                <a:spcPts val="0"/>
              </a:spcBef>
              <a:spcAft>
                <a:spcPts val="0"/>
              </a:spcAft>
              <a:buSzPts val="7000"/>
              <a:buNone/>
              <a:defRPr sz="5250"/>
            </a:lvl4pPr>
            <a:lvl5pPr lvl="4" algn="ctr" rtl="0">
              <a:spcBef>
                <a:spcPts val="0"/>
              </a:spcBef>
              <a:spcAft>
                <a:spcPts val="0"/>
              </a:spcAft>
              <a:buSzPts val="7000"/>
              <a:buNone/>
              <a:defRPr sz="5250"/>
            </a:lvl5pPr>
            <a:lvl6pPr lvl="5" algn="ctr" rtl="0">
              <a:spcBef>
                <a:spcPts val="0"/>
              </a:spcBef>
              <a:spcAft>
                <a:spcPts val="0"/>
              </a:spcAft>
              <a:buSzPts val="7000"/>
              <a:buNone/>
              <a:defRPr sz="5250"/>
            </a:lvl6pPr>
            <a:lvl7pPr lvl="6" algn="ctr" rtl="0">
              <a:spcBef>
                <a:spcPts val="0"/>
              </a:spcBef>
              <a:spcAft>
                <a:spcPts val="0"/>
              </a:spcAft>
              <a:buSzPts val="7000"/>
              <a:buNone/>
              <a:defRPr sz="5250"/>
            </a:lvl7pPr>
            <a:lvl8pPr lvl="7" algn="ctr" rtl="0">
              <a:spcBef>
                <a:spcPts val="0"/>
              </a:spcBef>
              <a:spcAft>
                <a:spcPts val="0"/>
              </a:spcAft>
              <a:buSzPts val="7000"/>
              <a:buNone/>
              <a:defRPr sz="5250"/>
            </a:lvl8pPr>
            <a:lvl9pPr lvl="8" algn="ctr" rtl="0">
              <a:spcBef>
                <a:spcPts val="0"/>
              </a:spcBef>
              <a:spcAft>
                <a:spcPts val="0"/>
              </a:spcAft>
              <a:buSzPts val="7000"/>
              <a:buNone/>
              <a:defRPr sz="5250"/>
            </a:lvl9pPr>
          </a:lstStyle>
          <a:p>
            <a:r>
              <a:t>xx%</a:t>
            </a:r>
          </a:p>
        </p:txBody>
      </p:sp>
      <p:sp>
        <p:nvSpPr>
          <p:cNvPr id="15" name="Google Shape;15;p3"/>
          <p:cNvSpPr txBox="1">
            <a:spLocks noGrp="1"/>
          </p:cNvSpPr>
          <p:nvPr>
            <p:ph type="subTitle" idx="1"/>
          </p:nvPr>
        </p:nvSpPr>
        <p:spPr>
          <a:xfrm>
            <a:off x="905072" y="3507015"/>
            <a:ext cx="3359475"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Tree>
    <p:extLst>
      <p:ext uri="{BB962C8B-B14F-4D97-AF65-F5344CB8AC3E}">
        <p14:creationId xmlns:p14="http://schemas.microsoft.com/office/powerpoint/2010/main" val="2353252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3075671" y="2243475"/>
            <a:ext cx="3179700" cy="136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0" name="Google Shape;50;p9"/>
          <p:cNvSpPr txBox="1">
            <a:spLocks noGrp="1"/>
          </p:cNvSpPr>
          <p:nvPr>
            <p:ph type="title"/>
          </p:nvPr>
        </p:nvSpPr>
        <p:spPr>
          <a:xfrm>
            <a:off x="3075671" y="1536225"/>
            <a:ext cx="3179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5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2006789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535500" y="395450"/>
            <a:ext cx="5784525" cy="5727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a:solidFill>
                  <a:schemeClr val="accent1"/>
                </a:solidFill>
                <a:highlight>
                  <a:schemeClr val="lt1"/>
                </a:highlight>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a:endParaRPr/>
          </a:p>
        </p:txBody>
      </p:sp>
    </p:spTree>
    <p:extLst>
      <p:ext uri="{BB962C8B-B14F-4D97-AF65-F5344CB8AC3E}">
        <p14:creationId xmlns:p14="http://schemas.microsoft.com/office/powerpoint/2010/main" val="12570778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1994831" y="1224750"/>
            <a:ext cx="4325175" cy="26940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Tree>
    <p:extLst>
      <p:ext uri="{BB962C8B-B14F-4D97-AF65-F5344CB8AC3E}">
        <p14:creationId xmlns:p14="http://schemas.microsoft.com/office/powerpoint/2010/main" val="3417915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7"/>
        <p:cNvGrpSpPr/>
        <p:nvPr/>
      </p:nvGrpSpPr>
      <p:grpSpPr>
        <a:xfrm>
          <a:off x="0" y="0"/>
          <a:ext cx="0" cy="0"/>
          <a:chOff x="0" y="0"/>
          <a:chExt cx="0" cy="0"/>
        </a:xfrm>
      </p:grpSpPr>
      <p:sp>
        <p:nvSpPr>
          <p:cNvPr id="128" name="Google Shape;128;p18"/>
          <p:cNvSpPr txBox="1">
            <a:spLocks noGrp="1"/>
          </p:cNvSpPr>
          <p:nvPr>
            <p:ph type="subTitle" idx="1"/>
          </p:nvPr>
        </p:nvSpPr>
        <p:spPr>
          <a:xfrm>
            <a:off x="699694" y="3490525"/>
            <a:ext cx="1661625" cy="7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8"/>
          <p:cNvSpPr txBox="1">
            <a:spLocks noGrp="1"/>
          </p:cNvSpPr>
          <p:nvPr>
            <p:ph type="subTitle" idx="2"/>
          </p:nvPr>
        </p:nvSpPr>
        <p:spPr>
          <a:xfrm>
            <a:off x="699694" y="3064600"/>
            <a:ext cx="1661625" cy="4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350" b="1">
                <a:latin typeface="Space Grotesk"/>
                <a:ea typeface="Space Grotesk"/>
                <a:cs typeface="Space Grotesk"/>
                <a:sym typeface="Space Grotesk"/>
              </a:defRPr>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
        <p:nvSpPr>
          <p:cNvPr id="130" name="Google Shape;130;p18"/>
          <p:cNvSpPr txBox="1">
            <a:spLocks noGrp="1"/>
          </p:cNvSpPr>
          <p:nvPr>
            <p:ph type="subTitle" idx="3"/>
          </p:nvPr>
        </p:nvSpPr>
        <p:spPr>
          <a:xfrm>
            <a:off x="2598188" y="3490525"/>
            <a:ext cx="1661625" cy="7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subTitle" idx="4"/>
          </p:nvPr>
        </p:nvSpPr>
        <p:spPr>
          <a:xfrm>
            <a:off x="2598188" y="3064600"/>
            <a:ext cx="1661625" cy="4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350" b="1">
                <a:latin typeface="Space Grotesk"/>
                <a:ea typeface="Space Grotesk"/>
                <a:cs typeface="Space Grotesk"/>
                <a:sym typeface="Space Grotesk"/>
              </a:defRPr>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
        <p:nvSpPr>
          <p:cNvPr id="132" name="Google Shape;132;p18"/>
          <p:cNvSpPr txBox="1">
            <a:spLocks noGrp="1"/>
          </p:cNvSpPr>
          <p:nvPr>
            <p:ph type="subTitle" idx="5"/>
          </p:nvPr>
        </p:nvSpPr>
        <p:spPr>
          <a:xfrm>
            <a:off x="699694" y="1887049"/>
            <a:ext cx="1661625" cy="7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8"/>
          <p:cNvSpPr txBox="1">
            <a:spLocks noGrp="1"/>
          </p:cNvSpPr>
          <p:nvPr>
            <p:ph type="subTitle" idx="6"/>
          </p:nvPr>
        </p:nvSpPr>
        <p:spPr>
          <a:xfrm>
            <a:off x="699694" y="1461275"/>
            <a:ext cx="1661625" cy="4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350" b="1">
                <a:latin typeface="Space Grotesk"/>
                <a:ea typeface="Space Grotesk"/>
                <a:cs typeface="Space Grotesk"/>
                <a:sym typeface="Space Grotesk"/>
              </a:defRPr>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
        <p:nvSpPr>
          <p:cNvPr id="134" name="Google Shape;134;p18"/>
          <p:cNvSpPr txBox="1">
            <a:spLocks noGrp="1"/>
          </p:cNvSpPr>
          <p:nvPr>
            <p:ph type="subTitle" idx="7"/>
          </p:nvPr>
        </p:nvSpPr>
        <p:spPr>
          <a:xfrm>
            <a:off x="2598188" y="1887049"/>
            <a:ext cx="1661625" cy="7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8"/>
          <p:cNvSpPr txBox="1">
            <a:spLocks noGrp="1"/>
          </p:cNvSpPr>
          <p:nvPr>
            <p:ph type="subTitle" idx="8"/>
          </p:nvPr>
        </p:nvSpPr>
        <p:spPr>
          <a:xfrm>
            <a:off x="2598188" y="1461275"/>
            <a:ext cx="1661625" cy="4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350" b="1">
                <a:latin typeface="Space Grotesk"/>
                <a:ea typeface="Space Grotesk"/>
                <a:cs typeface="Space Grotesk"/>
                <a:sym typeface="Space Grotesk"/>
              </a:defRPr>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
        <p:nvSpPr>
          <p:cNvPr id="136" name="Google Shape;136;p18"/>
          <p:cNvSpPr txBox="1">
            <a:spLocks noGrp="1"/>
          </p:cNvSpPr>
          <p:nvPr>
            <p:ph type="title"/>
          </p:nvPr>
        </p:nvSpPr>
        <p:spPr>
          <a:xfrm>
            <a:off x="535500" y="395450"/>
            <a:ext cx="5784525" cy="5727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a:solidFill>
                  <a:schemeClr val="accent1"/>
                </a:solidFill>
                <a:highlight>
                  <a:schemeClr val="lt1"/>
                </a:highlight>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a:endParaRPr/>
          </a:p>
        </p:txBody>
      </p:sp>
    </p:spTree>
    <p:extLst>
      <p:ext uri="{BB962C8B-B14F-4D97-AF65-F5344CB8AC3E}">
        <p14:creationId xmlns:p14="http://schemas.microsoft.com/office/powerpoint/2010/main" val="3312844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535500" y="395450"/>
            <a:ext cx="5784525" cy="5727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a:solidFill>
                  <a:schemeClr val="accent1"/>
                </a:solidFill>
                <a:highlight>
                  <a:schemeClr val="lt1"/>
                </a:highlight>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a:endParaRPr/>
          </a:p>
        </p:txBody>
      </p:sp>
      <p:sp>
        <p:nvSpPr>
          <p:cNvPr id="106" name="Google Shape;106;p16"/>
          <p:cNvSpPr txBox="1">
            <a:spLocks noGrp="1"/>
          </p:cNvSpPr>
          <p:nvPr>
            <p:ph type="subTitle" idx="1"/>
          </p:nvPr>
        </p:nvSpPr>
        <p:spPr>
          <a:xfrm>
            <a:off x="595856" y="3279825"/>
            <a:ext cx="1755000" cy="8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6"/>
          <p:cNvSpPr txBox="1">
            <a:spLocks noGrp="1"/>
          </p:cNvSpPr>
          <p:nvPr>
            <p:ph type="subTitle" idx="2"/>
          </p:nvPr>
        </p:nvSpPr>
        <p:spPr>
          <a:xfrm>
            <a:off x="595856" y="2869475"/>
            <a:ext cx="1755000" cy="41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350" b="1">
                <a:latin typeface="Space Grotesk"/>
                <a:ea typeface="Space Grotesk"/>
                <a:cs typeface="Space Grotesk"/>
                <a:sym typeface="Space Grotesk"/>
              </a:defRPr>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
        <p:nvSpPr>
          <p:cNvPr id="108" name="Google Shape;108;p16"/>
          <p:cNvSpPr txBox="1">
            <a:spLocks noGrp="1"/>
          </p:cNvSpPr>
          <p:nvPr>
            <p:ph type="subTitle" idx="3"/>
          </p:nvPr>
        </p:nvSpPr>
        <p:spPr>
          <a:xfrm>
            <a:off x="2551500" y="3279825"/>
            <a:ext cx="1755000" cy="8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6"/>
          <p:cNvSpPr txBox="1">
            <a:spLocks noGrp="1"/>
          </p:cNvSpPr>
          <p:nvPr>
            <p:ph type="subTitle" idx="4"/>
          </p:nvPr>
        </p:nvSpPr>
        <p:spPr>
          <a:xfrm>
            <a:off x="2551500" y="2869475"/>
            <a:ext cx="1755000" cy="41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350" b="1">
                <a:latin typeface="Space Grotesk"/>
                <a:ea typeface="Space Grotesk"/>
                <a:cs typeface="Space Grotesk"/>
                <a:sym typeface="Space Grotesk"/>
              </a:defRPr>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
        <p:nvSpPr>
          <p:cNvPr id="110" name="Google Shape;110;p16"/>
          <p:cNvSpPr txBox="1">
            <a:spLocks noGrp="1"/>
          </p:cNvSpPr>
          <p:nvPr>
            <p:ph type="subTitle" idx="5"/>
          </p:nvPr>
        </p:nvSpPr>
        <p:spPr>
          <a:xfrm>
            <a:off x="4507144" y="3279825"/>
            <a:ext cx="1755000" cy="8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6"/>
          <p:cNvSpPr txBox="1">
            <a:spLocks noGrp="1"/>
          </p:cNvSpPr>
          <p:nvPr>
            <p:ph type="subTitle" idx="6"/>
          </p:nvPr>
        </p:nvSpPr>
        <p:spPr>
          <a:xfrm>
            <a:off x="4507144" y="2869475"/>
            <a:ext cx="1755000" cy="41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350" b="1">
                <a:latin typeface="Space Grotesk"/>
                <a:ea typeface="Space Grotesk"/>
                <a:cs typeface="Space Grotesk"/>
                <a:sym typeface="Space Grotesk"/>
              </a:defRPr>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Tree>
    <p:extLst>
      <p:ext uri="{BB962C8B-B14F-4D97-AF65-F5344CB8AC3E}">
        <p14:creationId xmlns:p14="http://schemas.microsoft.com/office/powerpoint/2010/main" val="2713251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35500" y="395450"/>
            <a:ext cx="5784525" cy="5727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a:solidFill>
                  <a:schemeClr val="accent1"/>
                </a:solidFill>
                <a:highlight>
                  <a:schemeClr val="lt1"/>
                </a:highlight>
              </a:defRPr>
            </a:lvl1pPr>
            <a:lvl2pPr lvl="1">
              <a:spcBef>
                <a:spcPts val="0"/>
              </a:spcBef>
              <a:spcAft>
                <a:spcPts val="0"/>
              </a:spcAft>
              <a:buClr>
                <a:schemeClr val="accent1"/>
              </a:buClr>
              <a:buSzPts val="3000"/>
              <a:buNone/>
              <a:defRPr>
                <a:solidFill>
                  <a:schemeClr val="accent1"/>
                </a:solidFill>
              </a:defRPr>
            </a:lvl2pPr>
            <a:lvl3pPr lvl="2">
              <a:spcBef>
                <a:spcPts val="0"/>
              </a:spcBef>
              <a:spcAft>
                <a:spcPts val="0"/>
              </a:spcAft>
              <a:buClr>
                <a:schemeClr val="accent1"/>
              </a:buClr>
              <a:buSzPts val="3000"/>
              <a:buNone/>
              <a:defRPr>
                <a:solidFill>
                  <a:schemeClr val="accent1"/>
                </a:solidFill>
              </a:defRPr>
            </a:lvl3pPr>
            <a:lvl4pPr lvl="3">
              <a:spcBef>
                <a:spcPts val="0"/>
              </a:spcBef>
              <a:spcAft>
                <a:spcPts val="0"/>
              </a:spcAft>
              <a:buClr>
                <a:schemeClr val="accent1"/>
              </a:buClr>
              <a:buSzPts val="3000"/>
              <a:buNone/>
              <a:defRPr>
                <a:solidFill>
                  <a:schemeClr val="accent1"/>
                </a:solidFill>
              </a:defRPr>
            </a:lvl4pPr>
            <a:lvl5pPr lvl="4">
              <a:spcBef>
                <a:spcPts val="0"/>
              </a:spcBef>
              <a:spcAft>
                <a:spcPts val="0"/>
              </a:spcAft>
              <a:buClr>
                <a:schemeClr val="accent1"/>
              </a:buClr>
              <a:buSzPts val="3000"/>
              <a:buNone/>
              <a:defRPr>
                <a:solidFill>
                  <a:schemeClr val="accent1"/>
                </a:solidFill>
              </a:defRPr>
            </a:lvl5pPr>
            <a:lvl6pPr lvl="5">
              <a:spcBef>
                <a:spcPts val="0"/>
              </a:spcBef>
              <a:spcAft>
                <a:spcPts val="0"/>
              </a:spcAft>
              <a:buClr>
                <a:schemeClr val="accent1"/>
              </a:buClr>
              <a:buSzPts val="3000"/>
              <a:buNone/>
              <a:defRPr>
                <a:solidFill>
                  <a:schemeClr val="accent1"/>
                </a:solidFill>
              </a:defRPr>
            </a:lvl6pPr>
            <a:lvl7pPr lvl="6">
              <a:spcBef>
                <a:spcPts val="0"/>
              </a:spcBef>
              <a:spcAft>
                <a:spcPts val="0"/>
              </a:spcAft>
              <a:buClr>
                <a:schemeClr val="accent1"/>
              </a:buClr>
              <a:buSzPts val="3000"/>
              <a:buNone/>
              <a:defRPr>
                <a:solidFill>
                  <a:schemeClr val="accent1"/>
                </a:solidFill>
              </a:defRPr>
            </a:lvl7pPr>
            <a:lvl8pPr lvl="7">
              <a:spcBef>
                <a:spcPts val="0"/>
              </a:spcBef>
              <a:spcAft>
                <a:spcPts val="0"/>
              </a:spcAft>
              <a:buClr>
                <a:schemeClr val="accent1"/>
              </a:buClr>
              <a:buSzPts val="3000"/>
              <a:buNone/>
              <a:defRPr>
                <a:solidFill>
                  <a:schemeClr val="accent1"/>
                </a:solidFill>
              </a:defRPr>
            </a:lvl8pPr>
            <a:lvl9pPr lvl="8">
              <a:spcBef>
                <a:spcPts val="0"/>
              </a:spcBef>
              <a:spcAft>
                <a:spcPts val="0"/>
              </a:spcAft>
              <a:buClr>
                <a:schemeClr val="accent1"/>
              </a:buClr>
              <a:buSzPts val="3000"/>
              <a:buNone/>
              <a:defRPr>
                <a:solidFill>
                  <a:schemeClr val="accent1"/>
                </a:solidFill>
              </a:defRPr>
            </a:lvl9pPr>
          </a:lstStyle>
          <a:p>
            <a:endParaRPr/>
          </a:p>
        </p:txBody>
      </p:sp>
      <p:sp>
        <p:nvSpPr>
          <p:cNvPr id="22" name="Google Shape;22;p5"/>
          <p:cNvSpPr txBox="1">
            <a:spLocks noGrp="1"/>
          </p:cNvSpPr>
          <p:nvPr>
            <p:ph type="subTitle" idx="1"/>
          </p:nvPr>
        </p:nvSpPr>
        <p:spPr>
          <a:xfrm>
            <a:off x="946828" y="3201576"/>
            <a:ext cx="2124000" cy="9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subTitle" idx="2"/>
          </p:nvPr>
        </p:nvSpPr>
        <p:spPr>
          <a:xfrm>
            <a:off x="946949" y="2780876"/>
            <a:ext cx="2124000" cy="42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350" b="1">
                <a:latin typeface="Space Grotesk"/>
                <a:ea typeface="Space Grotesk"/>
                <a:cs typeface="Space Grotesk"/>
                <a:sym typeface="Space Grotesk"/>
              </a:defRPr>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
        <p:nvSpPr>
          <p:cNvPr id="24" name="Google Shape;24;p5"/>
          <p:cNvSpPr txBox="1">
            <a:spLocks noGrp="1"/>
          </p:cNvSpPr>
          <p:nvPr>
            <p:ph type="subTitle" idx="3"/>
          </p:nvPr>
        </p:nvSpPr>
        <p:spPr>
          <a:xfrm>
            <a:off x="3787172" y="3201576"/>
            <a:ext cx="2124000" cy="9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3787181" y="2780876"/>
            <a:ext cx="2124000" cy="42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350" b="1">
                <a:latin typeface="Space Grotesk"/>
                <a:ea typeface="Space Grotesk"/>
                <a:cs typeface="Space Grotesk"/>
                <a:sym typeface="Space Grotesk"/>
              </a:defRPr>
            </a:lvl1pPr>
            <a:lvl2pPr lvl="1" algn="ctr" rtl="0">
              <a:lnSpc>
                <a:spcPct val="100000"/>
              </a:lnSpc>
              <a:spcBef>
                <a:spcPts val="0"/>
              </a:spcBef>
              <a:spcAft>
                <a:spcPts val="0"/>
              </a:spcAft>
              <a:buSzPts val="1800"/>
              <a:buNone/>
              <a:defRPr sz="1350"/>
            </a:lvl2pPr>
            <a:lvl3pPr lvl="2" algn="ctr" rtl="0">
              <a:lnSpc>
                <a:spcPct val="100000"/>
              </a:lnSpc>
              <a:spcBef>
                <a:spcPts val="0"/>
              </a:spcBef>
              <a:spcAft>
                <a:spcPts val="0"/>
              </a:spcAft>
              <a:buSzPts val="1800"/>
              <a:buNone/>
              <a:defRPr sz="1350"/>
            </a:lvl3pPr>
            <a:lvl4pPr lvl="3" algn="ctr" rtl="0">
              <a:lnSpc>
                <a:spcPct val="100000"/>
              </a:lnSpc>
              <a:spcBef>
                <a:spcPts val="0"/>
              </a:spcBef>
              <a:spcAft>
                <a:spcPts val="0"/>
              </a:spcAft>
              <a:buSzPts val="1800"/>
              <a:buNone/>
              <a:defRPr sz="1350"/>
            </a:lvl4pPr>
            <a:lvl5pPr lvl="4" algn="ctr" rtl="0">
              <a:lnSpc>
                <a:spcPct val="100000"/>
              </a:lnSpc>
              <a:spcBef>
                <a:spcPts val="0"/>
              </a:spcBef>
              <a:spcAft>
                <a:spcPts val="0"/>
              </a:spcAft>
              <a:buSzPts val="1800"/>
              <a:buNone/>
              <a:defRPr sz="1350"/>
            </a:lvl5pPr>
            <a:lvl6pPr lvl="5" algn="ctr" rtl="0">
              <a:lnSpc>
                <a:spcPct val="100000"/>
              </a:lnSpc>
              <a:spcBef>
                <a:spcPts val="0"/>
              </a:spcBef>
              <a:spcAft>
                <a:spcPts val="0"/>
              </a:spcAft>
              <a:buSzPts val="1800"/>
              <a:buNone/>
              <a:defRPr sz="1350"/>
            </a:lvl6pPr>
            <a:lvl7pPr lvl="6" algn="ctr" rtl="0">
              <a:lnSpc>
                <a:spcPct val="100000"/>
              </a:lnSpc>
              <a:spcBef>
                <a:spcPts val="0"/>
              </a:spcBef>
              <a:spcAft>
                <a:spcPts val="0"/>
              </a:spcAft>
              <a:buSzPts val="1800"/>
              <a:buNone/>
              <a:defRPr sz="1350"/>
            </a:lvl7pPr>
            <a:lvl8pPr lvl="7" algn="ctr" rtl="0">
              <a:lnSpc>
                <a:spcPct val="100000"/>
              </a:lnSpc>
              <a:spcBef>
                <a:spcPts val="0"/>
              </a:spcBef>
              <a:spcAft>
                <a:spcPts val="0"/>
              </a:spcAft>
              <a:buSzPts val="1800"/>
              <a:buNone/>
              <a:defRPr sz="1350"/>
            </a:lvl8pPr>
            <a:lvl9pPr lvl="8" algn="ctr" rtl="0">
              <a:lnSpc>
                <a:spcPct val="100000"/>
              </a:lnSpc>
              <a:spcBef>
                <a:spcPts val="0"/>
              </a:spcBef>
              <a:spcAft>
                <a:spcPts val="0"/>
              </a:spcAft>
              <a:buSzPts val="1800"/>
              <a:buNone/>
              <a:defRPr sz="1350"/>
            </a:lvl9pPr>
          </a:lstStyle>
          <a:p>
            <a:endParaRPr/>
          </a:p>
        </p:txBody>
      </p:sp>
    </p:spTree>
    <p:extLst>
      <p:ext uri="{BB962C8B-B14F-4D97-AF65-F5344CB8AC3E}">
        <p14:creationId xmlns:p14="http://schemas.microsoft.com/office/powerpoint/2010/main" val="28479477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535500" y="3568400"/>
            <a:ext cx="3057750" cy="1092300"/>
          </a:xfrm>
          <a:prstGeom prst="rect">
            <a:avLst/>
          </a:prstGeom>
          <a:solidFill>
            <a:schemeClr val="accent1"/>
          </a:solidFill>
        </p:spPr>
        <p:txBody>
          <a:bodyPr spcFirstLastPara="1" wrap="square" lIns="91425" tIns="91425" rIns="91425" bIns="91425" anchor="ctr" anchorCtr="0">
            <a:noAutofit/>
          </a:bodyPr>
          <a:lstStyle>
            <a:lvl1pPr marL="342900" lvl="0" indent="-171450" algn="ctr">
              <a:lnSpc>
                <a:spcPct val="100000"/>
              </a:lnSpc>
              <a:spcBef>
                <a:spcPts val="0"/>
              </a:spcBef>
              <a:spcAft>
                <a:spcPts val="0"/>
              </a:spcAft>
              <a:buSzPts val="1400"/>
              <a:buNone/>
              <a:defRPr sz="2250" b="1">
                <a:latin typeface="Space Grotesk"/>
                <a:ea typeface="Space Grotesk"/>
                <a:cs typeface="Space Grotesk"/>
                <a:sym typeface="Space Grotesk"/>
              </a:defRPr>
            </a:lvl1pPr>
          </a:lstStyle>
          <a:p>
            <a:endParaRPr/>
          </a:p>
        </p:txBody>
      </p:sp>
    </p:spTree>
    <p:extLst>
      <p:ext uri="{BB962C8B-B14F-4D97-AF65-F5344CB8AC3E}">
        <p14:creationId xmlns:p14="http://schemas.microsoft.com/office/powerpoint/2010/main" val="3122078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0050" y="1485900"/>
            <a:ext cx="4801851" cy="17399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400051" y="3365500"/>
            <a:ext cx="4801850" cy="11493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F271D0-54EF-41C8-A8DD-5B54235297C2}"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22987072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0051" y="3371850"/>
            <a:ext cx="4916150" cy="1143000"/>
          </a:xfrm>
        </p:spPr>
        <p:txBody>
          <a:bodyPr>
            <a:normAutofit/>
          </a:bodyPr>
          <a:lstStyle>
            <a:lvl1pPr>
              <a:defRPr sz="2400"/>
            </a:lvl1pPr>
          </a:lstStyle>
          <a:p>
            <a:r>
              <a:rPr lang="en-US"/>
              <a:t>Click to edit Master title style</a:t>
            </a:r>
            <a:endParaRPr lang="en-US" dirty="0"/>
          </a:p>
        </p:txBody>
      </p:sp>
      <p:sp>
        <p:nvSpPr>
          <p:cNvPr id="11" name="Content Placeholder 3"/>
          <p:cNvSpPr>
            <a:spLocks noGrp="1"/>
          </p:cNvSpPr>
          <p:nvPr>
            <p:ph sz="half" idx="13"/>
          </p:nvPr>
        </p:nvSpPr>
        <p:spPr>
          <a:xfrm>
            <a:off x="400051" y="400050"/>
            <a:ext cx="2962475" cy="282575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3496771" y="400050"/>
            <a:ext cx="2961179" cy="2819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F271D0-54EF-41C8-A8DD-5B54235297C2}" type="datetimeFigureOut">
              <a:rPr lang="en-GB" smtClean="0"/>
              <a:t>27/11/2023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17594424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0051" y="3371850"/>
            <a:ext cx="4916150" cy="1143000"/>
          </a:xfrm>
        </p:spPr>
        <p:txBody>
          <a:bodyPr>
            <a:normAutofit/>
          </a:bodyPr>
          <a:lstStyle>
            <a:lvl1pPr>
              <a:defRPr sz="2400"/>
            </a:lvl1pPr>
          </a:lstStyle>
          <a:p>
            <a:r>
              <a:rPr lang="en-US"/>
              <a:t>Click to edit Master title style</a:t>
            </a:r>
            <a:endParaRPr lang="en-US" dirty="0"/>
          </a:p>
        </p:txBody>
      </p:sp>
      <p:sp>
        <p:nvSpPr>
          <p:cNvPr id="3" name="Text Placeholder 2"/>
          <p:cNvSpPr>
            <a:spLocks noGrp="1"/>
          </p:cNvSpPr>
          <p:nvPr>
            <p:ph type="body" idx="1"/>
          </p:nvPr>
        </p:nvSpPr>
        <p:spPr>
          <a:xfrm>
            <a:off x="571501" y="400050"/>
            <a:ext cx="2787650" cy="457200"/>
          </a:xfrm>
        </p:spPr>
        <p:txBody>
          <a:bodyPr anchor="b">
            <a:noAutofit/>
          </a:bodyPr>
          <a:lstStyle>
            <a:lvl1pPr marL="0" indent="0">
              <a:buNone/>
              <a:defRPr sz="1800" b="0" cap="all">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00050" y="857251"/>
            <a:ext cx="2959100" cy="23685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641263" y="425053"/>
            <a:ext cx="2823038" cy="432197"/>
          </a:xfrm>
        </p:spPr>
        <p:txBody>
          <a:bodyPr anchor="b">
            <a:noAutofit/>
          </a:bodyPr>
          <a:lstStyle>
            <a:lvl1pPr marL="0" indent="0">
              <a:buNone/>
              <a:defRPr sz="1800" b="0" cap="all">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96772" y="857250"/>
            <a:ext cx="2967529" cy="23622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F271D0-54EF-41C8-A8DD-5B54235297C2}" type="datetimeFigureOut">
              <a:rPr lang="en-GB" smtClean="0"/>
              <a:t>27/11/2023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13796217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0051" y="3371850"/>
            <a:ext cx="4916150" cy="1143000"/>
          </a:xfrm>
        </p:spPr>
        <p:txBody>
          <a:bodyPr>
            <a:normAutofit/>
          </a:bodyPr>
          <a:lstStyle>
            <a:lvl1pPr>
              <a:defRPr sz="24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F271D0-54EF-41C8-A8DD-5B54235297C2}" type="datetimeFigureOut">
              <a:rPr lang="en-GB" smtClean="0"/>
              <a:t>27/11/2023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8676251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271D0-54EF-41C8-A8DD-5B54235297C2}" type="datetimeFigureOut">
              <a:rPr lang="en-GB" smtClean="0"/>
              <a:t>27/11/2023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2852342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00" y="400050"/>
            <a:ext cx="2400300" cy="1143000"/>
          </a:xfrm>
        </p:spPr>
        <p:txBody>
          <a:bodyPr anchor="b">
            <a:normAutofit/>
          </a:bodyPr>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00050" y="400050"/>
            <a:ext cx="3329066" cy="41148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064000" y="1657352"/>
            <a:ext cx="2400300" cy="156845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7F271D0-54EF-41C8-A8DD-5B54235297C2}" type="datetimeFigureOut">
              <a:rPr lang="en-GB" smtClean="0"/>
              <a:t>27/11/2023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16407097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71850" y="1085850"/>
            <a:ext cx="2672444" cy="857250"/>
          </a:xfrm>
        </p:spPr>
        <p:txBody>
          <a:bodyPr anchor="b">
            <a:normAutofit/>
          </a:bodyPr>
          <a:lstStyle>
            <a:lvl1pPr algn="l">
              <a:defRPr sz="18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571500" y="685800"/>
            <a:ext cx="2460731" cy="36004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3372021" y="2057400"/>
            <a:ext cx="2673167" cy="15621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7F271D0-54EF-41C8-A8DD-5B54235297C2}" type="datetimeFigureOut">
              <a:rPr lang="en-GB" smtClean="0"/>
              <a:t>27/11/2023</a:t>
            </a:fld>
            <a:endParaRPr lang="en-GB"/>
          </a:p>
        </p:txBody>
      </p:sp>
      <p:sp>
        <p:nvSpPr>
          <p:cNvPr id="6" name="Footer Placeholder 5"/>
          <p:cNvSpPr>
            <a:spLocks noGrp="1"/>
          </p:cNvSpPr>
          <p:nvPr>
            <p:ph type="ftr" sz="quarter" idx="11"/>
          </p:nvPr>
        </p:nvSpPr>
        <p:spPr>
          <a:xfrm>
            <a:off x="400050" y="4629150"/>
            <a:ext cx="4358793" cy="273844"/>
          </a:xfrm>
        </p:spPr>
        <p:txBody>
          <a:bodyPr/>
          <a:lstStyle/>
          <a:p>
            <a:endParaRPr lang="en-GB"/>
          </a:p>
        </p:txBody>
      </p:sp>
      <p:sp>
        <p:nvSpPr>
          <p:cNvPr id="7" name="Slide Number Placeholder 6"/>
          <p:cNvSpPr>
            <a:spLocks noGrp="1"/>
          </p:cNvSpPr>
          <p:nvPr>
            <p:ph type="sldNum" sz="quarter" idx="12"/>
          </p:nvPr>
        </p:nvSpPr>
        <p:spPr/>
        <p:txBody>
          <a:bodyPr/>
          <a:lstStyle/>
          <a:p>
            <a:fld id="{CB74D57C-7734-4AB0-BCEA-D3807881B131}" type="slidenum">
              <a:rPr lang="en-GB" smtClean="0"/>
              <a:t>‹#›</a:t>
            </a:fld>
            <a:endParaRPr lang="en-GB"/>
          </a:p>
        </p:txBody>
      </p:sp>
    </p:spTree>
    <p:extLst>
      <p:ext uri="{BB962C8B-B14F-4D97-AF65-F5344CB8AC3E}">
        <p14:creationId xmlns:p14="http://schemas.microsoft.com/office/powerpoint/2010/main" val="15922798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5003006" y="2921001"/>
            <a:ext cx="1852842" cy="1993900"/>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400051" y="3371850"/>
            <a:ext cx="4916150" cy="1143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0051" y="400051"/>
            <a:ext cx="4916150" cy="282575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72684" y="4629153"/>
            <a:ext cx="900347" cy="273844"/>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C7F271D0-54EF-41C8-A8DD-5B54235297C2}" type="datetimeFigureOut">
              <a:rPr lang="en-GB" smtClean="0"/>
              <a:t>27/11/2023</a:t>
            </a:fld>
            <a:endParaRPr lang="en-GB"/>
          </a:p>
        </p:txBody>
      </p:sp>
      <p:sp>
        <p:nvSpPr>
          <p:cNvPr id="5" name="Footer Placeholder 4"/>
          <p:cNvSpPr>
            <a:spLocks noGrp="1"/>
          </p:cNvSpPr>
          <p:nvPr>
            <p:ph type="ftr" sz="quarter" idx="3"/>
          </p:nvPr>
        </p:nvSpPr>
        <p:spPr>
          <a:xfrm>
            <a:off x="400050" y="4629150"/>
            <a:ext cx="4358793" cy="273844"/>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5830820" y="4183859"/>
            <a:ext cx="642680" cy="502444"/>
          </a:xfrm>
          <a:prstGeom prst="rect">
            <a:avLst/>
          </a:prstGeom>
        </p:spPr>
        <p:txBody>
          <a:bodyPr vert="horz" lIns="91440" tIns="45720" rIns="91440" bIns="45720" rtlCol="0" anchor="b"/>
          <a:lstStyle>
            <a:lvl1pPr algn="r">
              <a:defRPr sz="2100" b="0" i="0">
                <a:solidFill>
                  <a:schemeClr val="bg2">
                    <a:lumMod val="50000"/>
                  </a:schemeClr>
                </a:solidFill>
                <a:effectLst/>
                <a:latin typeface="+mn-lt"/>
              </a:defRPr>
            </a:lvl1pPr>
          </a:lstStyle>
          <a:p>
            <a:fld id="{CB74D57C-7734-4AB0-BCEA-D3807881B131}" type="slidenum">
              <a:rPr lang="en-GB" smtClean="0"/>
              <a:t>‹#›</a:t>
            </a:fld>
            <a:endParaRPr lang="en-GB"/>
          </a:p>
        </p:txBody>
      </p:sp>
    </p:spTree>
    <p:extLst>
      <p:ext uri="{BB962C8B-B14F-4D97-AF65-F5344CB8AC3E}">
        <p14:creationId xmlns:p14="http://schemas.microsoft.com/office/powerpoint/2010/main" val="1699701821"/>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 id="2147484152" r:id="rId25"/>
    <p:sldLayoutId id="2147484153" r:id="rId26"/>
    <p:sldLayoutId id="2147484154" r:id="rId27"/>
  </p:sldLayoutIdLst>
  <p:hf sldNum="0" hdr="0" ftr="0" dt="0"/>
  <p:txStyles>
    <p:titleStyle>
      <a:lvl1pPr algn="l" defTabSz="342900" rtl="0" eaLnBrk="1" latinLnBrk="0" hangingPunct="1">
        <a:spcBef>
          <a:spcPct val="0"/>
        </a:spcBef>
        <a:buNone/>
        <a:defRPr sz="2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pic>
        <p:nvPicPr>
          <p:cNvPr id="254" name="Picture 253" descr="Toy cars lined up in a row on floor">
            <a:extLst>
              <a:ext uri="{FF2B5EF4-FFF2-40B4-BE49-F238E27FC236}">
                <a16:creationId xmlns:a16="http://schemas.microsoft.com/office/drawing/2014/main" id="{D8078E45-F3CB-6BDD-5EF3-40E77841BD17}"/>
              </a:ext>
            </a:extLst>
          </p:cNvPr>
          <p:cNvPicPr>
            <a:picLocks noChangeAspect="1"/>
          </p:cNvPicPr>
          <p:nvPr/>
        </p:nvPicPr>
        <p:blipFill rotWithShape="1">
          <a:blip r:embed="rId3">
            <a:grayscl/>
          </a:blip>
          <a:srcRect l="7588" r="3743" b="-2"/>
          <a:stretch/>
        </p:blipFill>
        <p:spPr>
          <a:xfrm>
            <a:off x="-7143" y="10"/>
            <a:ext cx="6857999" cy="5143490"/>
          </a:xfrm>
          <a:prstGeom prst="rect">
            <a:avLst/>
          </a:prstGeom>
        </p:spPr>
      </p:pic>
      <p:sp>
        <p:nvSpPr>
          <p:cNvPr id="223" name="Google Shape;223;p31"/>
          <p:cNvSpPr txBox="1">
            <a:spLocks noGrp="1"/>
          </p:cNvSpPr>
          <p:nvPr>
            <p:ph type="title"/>
          </p:nvPr>
        </p:nvSpPr>
        <p:spPr>
          <a:xfrm>
            <a:off x="205627" y="1102024"/>
            <a:ext cx="6939451" cy="2458558"/>
          </a:xfrm>
          <a:prstGeom prst="rect">
            <a:avLst/>
          </a:prstGeom>
        </p:spPr>
        <p:txBody>
          <a:bodyPr spcFirstLastPara="1" vert="horz" lIns="91440" tIns="45720" rIns="91440" bIns="45720" rtlCol="0" anchor="ctr" anchorCtr="0">
            <a:noAutofit/>
          </a:bodyPr>
          <a:lstStyle/>
          <a:p>
            <a:pPr defTabSz="457200">
              <a:lnSpc>
                <a:spcPct val="90000"/>
              </a:lnSpc>
            </a:pPr>
            <a:r>
              <a:rPr lang="en-US" sz="4000" dirty="0">
                <a:latin typeface="Times New Roman" panose="02020603050405020304" pitchFamily="18" charset="0"/>
                <a:cs typeface="Times New Roman" panose="02020603050405020304" pitchFamily="18" charset="0"/>
              </a:rPr>
              <a:t>CHỦ ĐỀ 2:</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Tìm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hiểu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về</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mật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mã</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cổ</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điển</a:t>
            </a:r>
            <a:endParaRPr lang="en-US" sz="4000" dirty="0">
              <a:latin typeface="Times New Roman" panose="02020603050405020304" pitchFamily="18" charset="0"/>
              <a:cs typeface="Times New Roman" panose="02020603050405020304" pitchFamily="18" charset="0"/>
            </a:endParaRPr>
          </a:p>
        </p:txBody>
      </p:sp>
      <p:sp>
        <p:nvSpPr>
          <p:cNvPr id="23" name="Google Shape;223;p31">
            <a:extLst>
              <a:ext uri="{FF2B5EF4-FFF2-40B4-BE49-F238E27FC236}">
                <a16:creationId xmlns:a16="http://schemas.microsoft.com/office/drawing/2014/main" id="{B532DE11-F6AB-2AA1-5904-E434E0691C89}"/>
              </a:ext>
            </a:extLst>
          </p:cNvPr>
          <p:cNvSpPr txBox="1">
            <a:spLocks/>
          </p:cNvSpPr>
          <p:nvPr/>
        </p:nvSpPr>
        <p:spPr>
          <a:xfrm>
            <a:off x="56772" y="4389190"/>
            <a:ext cx="6557962" cy="825352"/>
          </a:xfrm>
          <a:prstGeom prst="rect">
            <a:avLst/>
          </a:prstGeom>
        </p:spPr>
        <p:txBody>
          <a:bodyPr spcFirstLastPara="1" vert="horz" lIns="91440" tIns="45720" rIns="91440" bIns="45720" rtlCol="0" anchor="ctr" anchorCtr="0">
            <a:normAutofit/>
          </a:bodyPr>
          <a:lstStyle>
            <a:lvl1pPr algn="l" defTabSz="342900" rtl="0" eaLnBrk="1" latinLnBrk="0" hangingPunct="1">
              <a:spcBef>
                <a:spcPct val="0"/>
              </a:spcBef>
              <a:buNone/>
              <a:defRPr sz="2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7200">
              <a:spcBef>
                <a:spcPct val="20000"/>
              </a:spcBef>
              <a:spcAft>
                <a:spcPts val="600"/>
              </a:spcAft>
              <a:buClr>
                <a:schemeClr val="tx1"/>
              </a:buClr>
              <a:buSzPct val="80000"/>
            </a:pPr>
            <a:r>
              <a:rPr lang="en-US" sz="1600" cap="none" dirty="0" err="1">
                <a:latin typeface="+mn-lt"/>
                <a:ea typeface="+mn-ea"/>
                <a:cs typeface="+mn-cs"/>
              </a:rPr>
              <a:t>Giáo</a:t>
            </a:r>
            <a:r>
              <a:rPr lang="en-US" sz="1600" cap="none" dirty="0">
                <a:latin typeface="+mn-lt"/>
                <a:ea typeface="+mn-ea"/>
                <a:cs typeface="+mn-cs"/>
              </a:rPr>
              <a:t> </a:t>
            </a:r>
            <a:r>
              <a:rPr lang="en-US" sz="1600" cap="none" dirty="0" err="1">
                <a:latin typeface="+mn-lt"/>
                <a:ea typeface="+mn-ea"/>
                <a:cs typeface="+mn-cs"/>
              </a:rPr>
              <a:t>viên</a:t>
            </a:r>
            <a:r>
              <a:rPr lang="en-US" sz="1600" cap="none" dirty="0">
                <a:latin typeface="+mn-lt"/>
                <a:ea typeface="+mn-ea"/>
                <a:cs typeface="+mn-cs"/>
              </a:rPr>
              <a:t> </a:t>
            </a:r>
            <a:r>
              <a:rPr lang="en-US" sz="1600" cap="none" dirty="0" err="1">
                <a:latin typeface="+mn-lt"/>
                <a:ea typeface="+mn-ea"/>
                <a:cs typeface="+mn-cs"/>
              </a:rPr>
              <a:t>hướng</a:t>
            </a:r>
            <a:r>
              <a:rPr lang="en-US" sz="1600" cap="none" dirty="0">
                <a:latin typeface="+mn-lt"/>
                <a:ea typeface="+mn-ea"/>
                <a:cs typeface="+mn-cs"/>
              </a:rPr>
              <a:t> </a:t>
            </a:r>
            <a:r>
              <a:rPr lang="en-US" sz="1600" cap="none" dirty="0" err="1">
                <a:latin typeface="+mn-lt"/>
                <a:ea typeface="+mn-ea"/>
                <a:cs typeface="+mn-cs"/>
              </a:rPr>
              <a:t>dẫn</a:t>
            </a:r>
            <a:r>
              <a:rPr lang="en-US" sz="1600" cap="none" dirty="0">
                <a:latin typeface="+mn-lt"/>
                <a:ea typeface="+mn-ea"/>
                <a:cs typeface="+mn-cs"/>
              </a:rPr>
              <a:t>:  </a:t>
            </a:r>
            <a:r>
              <a:rPr lang="en-US" sz="1600" cap="none" dirty="0" err="1">
                <a:latin typeface="+mn-lt"/>
                <a:ea typeface="+mn-ea"/>
                <a:cs typeface="+mn-cs"/>
              </a:rPr>
              <a:t>ths</a:t>
            </a:r>
            <a:r>
              <a:rPr lang="en-US" sz="1600" cap="none" dirty="0">
                <a:latin typeface="+mn-lt"/>
                <a:ea typeface="+mn-ea"/>
                <a:cs typeface="+mn-cs"/>
              </a:rPr>
              <a:t>. ĐÀO ANH THƯ</a:t>
            </a:r>
          </a:p>
        </p:txBody>
      </p:sp>
      <p:sp>
        <p:nvSpPr>
          <p:cNvPr id="22" name="Google Shape;223;p31">
            <a:extLst>
              <a:ext uri="{FF2B5EF4-FFF2-40B4-BE49-F238E27FC236}">
                <a16:creationId xmlns:a16="http://schemas.microsoft.com/office/drawing/2014/main" id="{E0CEE89F-EBB1-B5C9-B356-558E2825CE7A}"/>
              </a:ext>
            </a:extLst>
          </p:cNvPr>
          <p:cNvSpPr txBox="1">
            <a:spLocks/>
          </p:cNvSpPr>
          <p:nvPr/>
        </p:nvSpPr>
        <p:spPr>
          <a:xfrm>
            <a:off x="3069100" y="92192"/>
            <a:ext cx="3806852" cy="1864536"/>
          </a:xfrm>
          <a:prstGeom prst="rect">
            <a:avLst/>
          </a:prstGeom>
          <a:effectLst/>
        </p:spPr>
        <p:txBody>
          <a:bodyPr spcFirstLastPara="1" vert="horz" lIns="91440" tIns="45720" rIns="91440" bIns="45720" rtlCol="0" anchor="b" anchorCtr="0">
            <a:normAutofit/>
          </a:bodyPr>
          <a:lstStyle>
            <a:lvl1pPr algn="l" defTabSz="342900" rtl="0" eaLnBrk="1" latinLnBrk="0" hangingPunct="1">
              <a:spcBef>
                <a:spcPct val="0"/>
              </a:spcBef>
              <a:buNone/>
              <a:defRPr sz="2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7200">
              <a:lnSpc>
                <a:spcPct val="90000"/>
              </a:lnSpc>
            </a:pPr>
            <a:endParaRPr lang="en-US" sz="1600"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0FA8ED43-625A-E83B-6A5A-44972029B6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6206" y="326790"/>
            <a:ext cx="1722120" cy="1722120"/>
          </a:xfrm>
          <a:prstGeom prst="rect">
            <a:avLst/>
          </a:prstGeom>
          <a:noFill/>
          <a:ln>
            <a:noFill/>
          </a:ln>
        </p:spPr>
      </p:pic>
      <p:sp>
        <p:nvSpPr>
          <p:cNvPr id="349" name="TextBox 348">
            <a:extLst>
              <a:ext uri="{FF2B5EF4-FFF2-40B4-BE49-F238E27FC236}">
                <a16:creationId xmlns:a16="http://schemas.microsoft.com/office/drawing/2014/main" id="{8D6BD40B-588C-D2BE-52C0-4DCF8FE9EA5F}"/>
              </a:ext>
            </a:extLst>
          </p:cNvPr>
          <p:cNvSpPr txBox="1"/>
          <p:nvPr/>
        </p:nvSpPr>
        <p:spPr>
          <a:xfrm>
            <a:off x="205628" y="514352"/>
            <a:ext cx="5311312"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BÁO CÁO MÔN </a:t>
            </a:r>
            <a:r>
              <a:rPr lang="vi-VN" sz="2000" dirty="0">
                <a:latin typeface="Times New Roman" panose="02020603050405020304" pitchFamily="18" charset="0"/>
                <a:cs typeface="Times New Roman" panose="02020603050405020304" pitchFamily="18" charset="0"/>
              </a:rPr>
              <a:t>CƠ SỞ AN NINH MẠNG</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23"/>
                                        </p:tgtEl>
                                        <p:attrNameLst>
                                          <p:attrName>style.visibility</p:attrName>
                                        </p:attrNameLst>
                                      </p:cBhvr>
                                      <p:to>
                                        <p:strVal val="visible"/>
                                      </p:to>
                                    </p:set>
                                    <p:animEffect transition="in" filter="fade">
                                      <p:cBhvr>
                                        <p:cTn id="7" dur="400"/>
                                        <p:tgtEl>
                                          <p:spTgt spid="223"/>
                                        </p:tgtEl>
                                      </p:cBhvr>
                                    </p:animEffect>
                                  </p:childTnLst>
                                </p:cTn>
                              </p:par>
                              <p:par>
                                <p:cTn id="8" presetID="10" presetClass="entr" presetSubtype="0" fill="hold" grpId="0" nodeType="withEffect" nodePh="1">
                                  <p:stCondLst>
                                    <p:cond delay="1000"/>
                                  </p:stCondLst>
                                  <p:endCondLst>
                                    <p:cond evt="begin" delay="0">
                                      <p:tn val="8"/>
                                    </p:cond>
                                  </p:endCondLst>
                                  <p:iterate type="lt">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3"/>
                                        </p:tgtEl>
                                        <p:attrNameLst>
                                          <p:attrName>style.visibility</p:attrName>
                                        </p:attrNameLst>
                                      </p:cBhvr>
                                      <p:to>
                                        <p:strVal val="visible"/>
                                      </p:to>
                                    </p:set>
                                    <p:animEffect transition="in" filter="fade">
                                      <p:cBhvr>
                                        <p:cTn id="13"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3"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Box 111">
            <a:extLst>
              <a:ext uri="{FF2B5EF4-FFF2-40B4-BE49-F238E27FC236}">
                <a16:creationId xmlns:a16="http://schemas.microsoft.com/office/drawing/2014/main" id="{3BB09815-235B-A71D-EA1B-75A53F9BEAA9}"/>
              </a:ext>
            </a:extLst>
          </p:cNvPr>
          <p:cNvSpPr txBox="1"/>
          <p:nvPr/>
        </p:nvSpPr>
        <p:spPr>
          <a:xfrm>
            <a:off x="155959" y="166246"/>
            <a:ext cx="373478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2.4: </a:t>
            </a:r>
            <a:r>
              <a:rPr lang="en-US" sz="2800" b="1" dirty="0" err="1">
                <a:latin typeface="Times New Roman" panose="02020603050405020304" pitchFamily="18" charset="0"/>
                <a:cs typeface="Times New Roman" panose="02020603050405020304" pitchFamily="18" charset="0"/>
              </a:rPr>
              <a:t>đăc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điểm</a:t>
            </a:r>
            <a:r>
              <a:rPr lang="en-US" sz="2800" b="1" dirty="0">
                <a:latin typeface="Times New Roman" panose="02020603050405020304" pitchFamily="18" charset="0"/>
                <a:cs typeface="Times New Roman" panose="02020603050405020304" pitchFamily="18" charset="0"/>
              </a:rPr>
              <a:t>:</a:t>
            </a:r>
            <a:endParaRPr lang="en-GB" sz="2800" b="1" dirty="0">
              <a:latin typeface="Times New Roman" panose="02020603050405020304" pitchFamily="18" charset="0"/>
              <a:cs typeface="Times New Roman" panose="02020603050405020304" pitchFamily="18" charset="0"/>
            </a:endParaRPr>
          </a:p>
        </p:txBody>
      </p:sp>
      <p:graphicFrame>
        <p:nvGraphicFramePr>
          <p:cNvPr id="114" name="TextBox 110">
            <a:extLst>
              <a:ext uri="{FF2B5EF4-FFF2-40B4-BE49-F238E27FC236}">
                <a16:creationId xmlns:a16="http://schemas.microsoft.com/office/drawing/2014/main" id="{00441167-8F51-C773-7FC2-40C4974BF710}"/>
              </a:ext>
            </a:extLst>
          </p:cNvPr>
          <p:cNvGraphicFramePr/>
          <p:nvPr/>
        </p:nvGraphicFramePr>
        <p:xfrm>
          <a:off x="155959" y="891525"/>
          <a:ext cx="6030012" cy="2839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921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34"/>
          <p:cNvSpPr txBox="1">
            <a:spLocks noGrp="1"/>
          </p:cNvSpPr>
          <p:nvPr>
            <p:ph type="title"/>
          </p:nvPr>
        </p:nvSpPr>
        <p:spPr>
          <a:xfrm>
            <a:off x="116854" y="115121"/>
            <a:ext cx="6751674" cy="542259"/>
          </a:xfrm>
          <a:prstGeom prst="rect">
            <a:avLst/>
          </a:prstGeom>
        </p:spPr>
        <p:txBody>
          <a:bodyPr spcFirstLastPara="1" wrap="square" lIns="68569" tIns="68569" rIns="68569" bIns="68569" anchor="b" anchorCtr="0">
            <a:noAutofit/>
          </a:bodyPr>
          <a:lstStyle/>
          <a:p>
            <a:r>
              <a:rPr lang="en-GB" sz="2400" b="1" dirty="0">
                <a:latin typeface="Times New Roman" panose="02020603050405020304" pitchFamily="18" charset="0"/>
                <a:ea typeface="Times New Roman" panose="02020603050405020304" pitchFamily="18" charset="0"/>
                <a:cs typeface="Times New Roman" panose="02020603050405020304" pitchFamily="18" charset="0"/>
              </a:rPr>
              <a:t>3</a:t>
            </a:r>
            <a:r>
              <a:rPr lang="vi-VN"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MẬT</a:t>
            </a:r>
            <a:r>
              <a:rPr lang="vi-VN" sz="2400" b="1" dirty="0">
                <a:latin typeface="Times New Roman" panose="02020603050405020304" pitchFamily="18" charset="0"/>
                <a:ea typeface="Times New Roman" panose="02020603050405020304" pitchFamily="18" charset="0"/>
                <a:cs typeface="Times New Roman" panose="02020603050405020304" pitchFamily="18" charset="0"/>
              </a:rPr>
              <a:t> MÃ CỔ ĐIỂN VÀ MẬT MÃ HIỆN ĐẠI</a:t>
            </a:r>
            <a:endParaRPr lang="en-GB" sz="24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396" name="Google Shape;396;p34"/>
          <p:cNvSpPr/>
          <p:nvPr/>
        </p:nvSpPr>
        <p:spPr>
          <a:xfrm>
            <a:off x="-364706" y="3263479"/>
            <a:ext cx="1764900" cy="17649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aphicFrame>
        <p:nvGraphicFramePr>
          <p:cNvPr id="398" name="Google Shape;394;p34">
            <a:extLst>
              <a:ext uri="{FF2B5EF4-FFF2-40B4-BE49-F238E27FC236}">
                <a16:creationId xmlns:a16="http://schemas.microsoft.com/office/drawing/2014/main" id="{CEA8E99C-76B2-B60F-24EA-A1048F7706F4}"/>
              </a:ext>
            </a:extLst>
          </p:cNvPr>
          <p:cNvGraphicFramePr/>
          <p:nvPr>
            <p:extLst>
              <p:ext uri="{D42A27DB-BD31-4B8C-83A1-F6EECF244321}">
                <p14:modId xmlns:p14="http://schemas.microsoft.com/office/powerpoint/2010/main" val="2957070968"/>
              </p:ext>
            </p:extLst>
          </p:nvPr>
        </p:nvGraphicFramePr>
        <p:xfrm>
          <a:off x="413443" y="722193"/>
          <a:ext cx="6158495" cy="43061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6" name="Google Shape;396;p34"/>
          <p:cNvSpPr/>
          <p:nvPr/>
        </p:nvSpPr>
        <p:spPr>
          <a:xfrm>
            <a:off x="-364706" y="3263479"/>
            <a:ext cx="1764900" cy="17649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aphicFrame>
        <p:nvGraphicFramePr>
          <p:cNvPr id="398" name="Google Shape;394;p34">
            <a:extLst>
              <a:ext uri="{FF2B5EF4-FFF2-40B4-BE49-F238E27FC236}">
                <a16:creationId xmlns:a16="http://schemas.microsoft.com/office/drawing/2014/main" id="{086A2513-01C1-19D0-F4B1-37D68B1668CF}"/>
              </a:ext>
            </a:extLst>
          </p:cNvPr>
          <p:cNvGraphicFramePr/>
          <p:nvPr>
            <p:extLst>
              <p:ext uri="{D42A27DB-BD31-4B8C-83A1-F6EECF244321}">
                <p14:modId xmlns:p14="http://schemas.microsoft.com/office/powerpoint/2010/main" val="3987757317"/>
              </p:ext>
            </p:extLst>
          </p:nvPr>
        </p:nvGraphicFramePr>
        <p:xfrm>
          <a:off x="116958" y="393406"/>
          <a:ext cx="6741042" cy="4455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0423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Shape 527"/>
        <p:cNvGrpSpPr/>
        <p:nvPr/>
      </p:nvGrpSpPr>
      <p:grpSpPr>
        <a:xfrm>
          <a:off x="0" y="0"/>
          <a:ext cx="0" cy="0"/>
          <a:chOff x="0" y="0"/>
          <a:chExt cx="0" cy="0"/>
        </a:xfrm>
      </p:grpSpPr>
      <p:sp>
        <p:nvSpPr>
          <p:cNvPr id="528" name="Google Shape;528;p35"/>
          <p:cNvSpPr/>
          <p:nvPr/>
        </p:nvSpPr>
        <p:spPr>
          <a:xfrm>
            <a:off x="6033726" y="3214515"/>
            <a:ext cx="2469825" cy="2469825"/>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sp>
        <p:nvSpPr>
          <p:cNvPr id="529" name="Google Shape;529;p35"/>
          <p:cNvSpPr txBox="1">
            <a:spLocks noGrp="1"/>
          </p:cNvSpPr>
          <p:nvPr>
            <p:ph type="title"/>
          </p:nvPr>
        </p:nvSpPr>
        <p:spPr>
          <a:xfrm>
            <a:off x="378864" y="775894"/>
            <a:ext cx="4916150" cy="1143000"/>
          </a:xfrm>
          <a:prstGeom prst="rect">
            <a:avLst/>
          </a:prstGeom>
        </p:spPr>
        <p:txBody>
          <a:bodyPr spcFirstLastPara="1" wrap="square" lIns="68569" tIns="68569" rIns="68569" bIns="68569" anchor="t" anchorCtr="0">
            <a:noAutofit/>
          </a:bodyPr>
          <a:lstStyle/>
          <a:p>
            <a:r>
              <a:rPr lang="vi-VN" sz="2000" b="1" dirty="0">
                <a:latin typeface="Times New Roman" panose="02020603050405020304" pitchFamily="18" charset="0"/>
                <a:ea typeface="Times New Roman" panose="02020603050405020304" pitchFamily="18" charset="0"/>
                <a:cs typeface="Times New Roman" panose="02020603050405020304" pitchFamily="18" charset="0"/>
              </a:rPr>
              <a:t>Mật mã cổ điển:</a:t>
            </a:r>
            <a:br>
              <a:rPr lang="en-US" sz="2000" dirty="0">
                <a:latin typeface="Times New Roman" panose="02020603050405020304" pitchFamily="18" charset="0"/>
                <a:ea typeface="Times New Roman" panose="02020603050405020304" pitchFamily="18" charset="0"/>
                <a:cs typeface="Times New Roman" panose="02020603050405020304" pitchFamily="18" charset="0"/>
              </a:rPr>
            </a:b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ea typeface="Calibri" panose="020F0502020204030204" pitchFamily="34" charset="0"/>
                <a:cs typeface="Times New Roman" panose="02020603050405020304" pitchFamily="18" charset="0"/>
              </a:rPr>
              <a:t>Ví dụ: Thuật toán Caesar - là phương pháp thay thế ký tự trong bản rõ bằng cách dịch chuyển chúng một số khoảng cố định trong bảng chữ cái.</a:t>
            </a:r>
            <a:br>
              <a:rPr lang="en-GB" sz="2000" dirty="0">
                <a:latin typeface="Times New Roman" panose="02020603050405020304" pitchFamily="18" charset="0"/>
                <a:ea typeface="Calibri" panose="020F0502020204030204" pitchFamily="34" charset="0"/>
                <a:cs typeface="Times New Roman" panose="02020603050405020304" pitchFamily="18" charset="0"/>
              </a:rPr>
            </a:br>
            <a:r>
              <a:rPr lang="vi-VN" sz="2000" b="1" dirty="0">
                <a:latin typeface="Times New Roman" panose="02020603050405020304" pitchFamily="18" charset="0"/>
                <a:ea typeface="Times New Roman" panose="02020603050405020304" pitchFamily="18" charset="0"/>
                <a:cs typeface="Times New Roman" panose="02020603050405020304" pitchFamily="18" charset="0"/>
              </a:rPr>
              <a:t>Mật mã hiện đại:</a:t>
            </a:r>
            <a:br>
              <a:rPr lang="en-US" sz="2000" dirty="0">
                <a:latin typeface="Times New Roman" panose="02020603050405020304" pitchFamily="18" charset="0"/>
                <a:ea typeface="Times New Roman" panose="02020603050405020304" pitchFamily="18" charset="0"/>
                <a:cs typeface="Times New Roman" panose="02020603050405020304" pitchFamily="18" charset="0"/>
              </a:rPr>
            </a:b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ea typeface="Calibri" panose="020F0502020204030204" pitchFamily="34" charset="0"/>
                <a:cs typeface="Times New Roman" panose="02020603050405020304" pitchFamily="18" charset="0"/>
              </a:rPr>
              <a:t>Ví dụ: Thuật toán RSA - sử dụng cặp khóa công khai và khóa bí mật để mã hóa và giải mã thông tin. Sự bảo mật dựa trên tính khó giải mã của việc phân tích yếu to của số nguyên tố lớn</a:t>
            </a:r>
            <a:br>
              <a:rPr lang="en-GB" sz="1350" dirty="0">
                <a:latin typeface="Calibri" panose="020F0502020204030204" pitchFamily="34" charset="0"/>
                <a:ea typeface="Calibri" panose="020F0502020204030204" pitchFamily="34" charset="0"/>
                <a:cs typeface="Times New Roman" panose="02020603050405020304" pitchFamily="18" charset="0"/>
              </a:rPr>
            </a:br>
            <a:br>
              <a:rPr lang="en-GB" sz="1350" dirty="0">
                <a:latin typeface="Calibri" panose="020F0502020204030204" pitchFamily="34" charset="0"/>
                <a:ea typeface="Calibri" panose="020F0502020204030204" pitchFamily="34" charset="0"/>
                <a:cs typeface="Times New Roman" panose="02020603050405020304" pitchFamily="18" charset="0"/>
              </a:rPr>
            </a:br>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31" name="Google Shape;531;p35"/>
          <p:cNvSpPr txBox="1">
            <a:spLocks noGrp="1"/>
          </p:cNvSpPr>
          <p:nvPr>
            <p:ph type="title" idx="4294967295"/>
          </p:nvPr>
        </p:nvSpPr>
        <p:spPr>
          <a:xfrm>
            <a:off x="0" y="0"/>
            <a:ext cx="1568450" cy="698500"/>
          </a:xfrm>
          <a:prstGeom prst="rect">
            <a:avLst/>
          </a:prstGeom>
        </p:spPr>
        <p:txBody>
          <a:bodyPr spcFirstLastPara="1" wrap="square" lIns="68569" tIns="68569" rIns="68569" bIns="68569" anchor="ctr" anchorCtr="0">
            <a:noAutofit/>
          </a:bodyPr>
          <a:lstStyle/>
          <a:p>
            <a:r>
              <a:rPr lang="vi-VN" sz="2100" b="1" dirty="0">
                <a:latin typeface="Times New Roman" panose="02020603050405020304" pitchFamily="18" charset="0"/>
                <a:ea typeface="Times New Roman" panose="02020603050405020304" pitchFamily="18" charset="0"/>
              </a:rPr>
              <a:t>Ví dụ </a:t>
            </a:r>
            <a:endParaRPr sz="21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aphicFrame>
        <p:nvGraphicFramePr>
          <p:cNvPr id="778" name="Google Shape;646;p36">
            <a:extLst>
              <a:ext uri="{FF2B5EF4-FFF2-40B4-BE49-F238E27FC236}">
                <a16:creationId xmlns:a16="http://schemas.microsoft.com/office/drawing/2014/main" id="{9FC15329-21F2-61AA-D052-FD8081E523F0}"/>
              </a:ext>
            </a:extLst>
          </p:cNvPr>
          <p:cNvGraphicFramePr>
            <a:graphicFrameLocks noGrp="1"/>
          </p:cNvGraphicFramePr>
          <p:nvPr>
            <p:ph idx="4294967295"/>
            <p:extLst>
              <p:ext uri="{D42A27DB-BD31-4B8C-83A1-F6EECF244321}">
                <p14:modId xmlns:p14="http://schemas.microsoft.com/office/powerpoint/2010/main" val="2941084548"/>
              </p:ext>
            </p:extLst>
          </p:nvPr>
        </p:nvGraphicFramePr>
        <p:xfrm>
          <a:off x="582758" y="1255566"/>
          <a:ext cx="4916488" cy="2825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47" name="Google Shape;647;p36"/>
          <p:cNvSpPr/>
          <p:nvPr/>
        </p:nvSpPr>
        <p:spPr>
          <a:xfrm>
            <a:off x="-2283967" y="2880094"/>
            <a:ext cx="2866725" cy="2866725"/>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sp>
        <p:nvSpPr>
          <p:cNvPr id="779" name="Google Shape;531;p35">
            <a:extLst>
              <a:ext uri="{FF2B5EF4-FFF2-40B4-BE49-F238E27FC236}">
                <a16:creationId xmlns:a16="http://schemas.microsoft.com/office/drawing/2014/main" id="{C895701D-7CB3-DE59-E87E-C14FDAEFCBB4}"/>
              </a:ext>
            </a:extLst>
          </p:cNvPr>
          <p:cNvSpPr txBox="1">
            <a:spLocks/>
          </p:cNvSpPr>
          <p:nvPr/>
        </p:nvSpPr>
        <p:spPr>
          <a:xfrm>
            <a:off x="180754" y="344184"/>
            <a:ext cx="6028660" cy="698175"/>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800" dirty="0">
                <a:solidFill>
                  <a:schemeClr val="bg1"/>
                </a:solidFill>
                <a:latin typeface="Times New Roman" panose="02020603050405020304" pitchFamily="18" charset="0"/>
                <a:ea typeface="Times New Roman" panose="02020603050405020304" pitchFamily="18" charset="0"/>
              </a:rPr>
              <a:t>Tính ứng dụng và sự phát triển của mật mã cổ điển và mật mã hiện đại: </a:t>
            </a:r>
            <a:endParaRPr lang="en-US" sz="28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34"/>
          <p:cNvSpPr txBox="1">
            <a:spLocks noGrp="1"/>
          </p:cNvSpPr>
          <p:nvPr>
            <p:ph type="title"/>
          </p:nvPr>
        </p:nvSpPr>
        <p:spPr>
          <a:xfrm>
            <a:off x="151482" y="115121"/>
            <a:ext cx="6555036" cy="1143000"/>
          </a:xfrm>
          <a:prstGeom prst="rect">
            <a:avLst/>
          </a:prstGeom>
        </p:spPr>
        <p:txBody>
          <a:bodyPr spcFirstLastPara="1" wrap="square" lIns="68569" tIns="68569" rIns="68569" bIns="68569" anchor="b" anchorCtr="0">
            <a:noAutofit/>
          </a:bodyPr>
          <a:lstStyle/>
          <a:p>
            <a:r>
              <a:rPr lang="en-US" sz="2800" b="1" dirty="0">
                <a:latin typeface="Times New Roman" panose="02020603050405020304" pitchFamily="18" charset="0"/>
                <a:ea typeface="Times New Roman" panose="02020603050405020304" pitchFamily="18" charset="0"/>
                <a:cs typeface="Times New Roman" panose="02020603050405020304" pitchFamily="18" charset="0"/>
              </a:rPr>
              <a:t>3.2</a:t>
            </a:r>
            <a:r>
              <a:rPr lang="vi-VN" sz="2800" b="1" dirty="0">
                <a:latin typeface="Times New Roman" panose="02020603050405020304" pitchFamily="18" charset="0"/>
                <a:ea typeface="Times New Roman" panose="02020603050405020304" pitchFamily="18" charset="0"/>
                <a:cs typeface="Times New Roman" panose="02020603050405020304" pitchFamily="18" charset="0"/>
              </a:rPr>
              <a:t>. Sự tiến bộ trong mật mã </a:t>
            </a:r>
            <a:r>
              <a:rPr lang="en-GB"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ea typeface="Times New Roman" panose="02020603050405020304" pitchFamily="18" charset="0"/>
                <a:cs typeface="Times New Roman" panose="02020603050405020304" pitchFamily="18" charset="0"/>
              </a:rPr>
              <a:t>hiện đại</a:t>
            </a: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399" name="Google Shape;394;p34">
            <a:extLst>
              <a:ext uri="{FF2B5EF4-FFF2-40B4-BE49-F238E27FC236}">
                <a16:creationId xmlns:a16="http://schemas.microsoft.com/office/drawing/2014/main" id="{EFA0B7B1-2AFE-DF11-F414-0DD6EDEC2CCE}"/>
              </a:ext>
            </a:extLst>
          </p:cNvPr>
          <p:cNvGraphicFramePr>
            <a:graphicFrameLocks noGrp="1"/>
          </p:cNvGraphicFramePr>
          <p:nvPr>
            <p:ph idx="1"/>
            <p:extLst>
              <p:ext uri="{D42A27DB-BD31-4B8C-83A1-F6EECF244321}">
                <p14:modId xmlns:p14="http://schemas.microsoft.com/office/powerpoint/2010/main" val="1847600928"/>
              </p:ext>
            </p:extLst>
          </p:nvPr>
        </p:nvGraphicFramePr>
        <p:xfrm>
          <a:off x="300899" y="1291945"/>
          <a:ext cx="6066850" cy="3434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6" name="Google Shape;396;p34"/>
          <p:cNvSpPr/>
          <p:nvPr/>
        </p:nvSpPr>
        <p:spPr>
          <a:xfrm>
            <a:off x="-1613418" y="3803306"/>
            <a:ext cx="1764900" cy="17649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spTree>
    <p:extLst>
      <p:ext uri="{BB962C8B-B14F-4D97-AF65-F5344CB8AC3E}">
        <p14:creationId xmlns:p14="http://schemas.microsoft.com/office/powerpoint/2010/main" val="1886068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6" name="Google Shape;396;p34"/>
          <p:cNvSpPr/>
          <p:nvPr/>
        </p:nvSpPr>
        <p:spPr>
          <a:xfrm>
            <a:off x="-364706" y="3263479"/>
            <a:ext cx="1764900" cy="17649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pic>
        <p:nvPicPr>
          <p:cNvPr id="3" name="Hình ảnh 1901569365" descr="Những khái niệm và kiến thức cơ bản trong Mật mã học">
            <a:extLst>
              <a:ext uri="{FF2B5EF4-FFF2-40B4-BE49-F238E27FC236}">
                <a16:creationId xmlns:a16="http://schemas.microsoft.com/office/drawing/2014/main" id="{E4807F3D-54F2-34F9-8649-1C515E203D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5622" y="2771906"/>
            <a:ext cx="4298633" cy="2256473"/>
          </a:xfrm>
          <a:prstGeom prst="rect">
            <a:avLst/>
          </a:prstGeom>
          <a:noFill/>
          <a:ln>
            <a:noFill/>
          </a:ln>
        </p:spPr>
      </p:pic>
      <p:pic>
        <p:nvPicPr>
          <p:cNvPr id="7" name="Picture 6" descr="Mật mã khóa công khai và chữ ký số | TIGO Software Solutions">
            <a:extLst>
              <a:ext uri="{FF2B5EF4-FFF2-40B4-BE49-F238E27FC236}">
                <a16:creationId xmlns:a16="http://schemas.microsoft.com/office/drawing/2014/main" id="{555E277C-4AA0-878B-4A2F-CE0E74044A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1306" y="115121"/>
            <a:ext cx="4298633" cy="2490788"/>
          </a:xfrm>
          <a:prstGeom prst="rect">
            <a:avLst/>
          </a:prstGeom>
          <a:noFill/>
          <a:ln>
            <a:noFill/>
          </a:ln>
        </p:spPr>
      </p:pic>
    </p:spTree>
    <p:extLst>
      <p:ext uri="{BB962C8B-B14F-4D97-AF65-F5344CB8AC3E}">
        <p14:creationId xmlns:p14="http://schemas.microsoft.com/office/powerpoint/2010/main" val="100109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34"/>
          <p:cNvSpPr txBox="1">
            <a:spLocks noGrp="1"/>
          </p:cNvSpPr>
          <p:nvPr>
            <p:ph type="title"/>
          </p:nvPr>
        </p:nvSpPr>
        <p:spPr>
          <a:xfrm>
            <a:off x="1" y="1"/>
            <a:ext cx="6943060" cy="734027"/>
          </a:xfrm>
          <a:prstGeom prst="rect">
            <a:avLst/>
          </a:prstGeom>
        </p:spPr>
        <p:txBody>
          <a:bodyPr spcFirstLastPara="1" wrap="square" lIns="68569" tIns="68569" rIns="68569" bIns="68569" anchor="b" anchorCtr="0">
            <a:noAutofit/>
          </a:bodyPr>
          <a:lstStyle/>
          <a:p>
            <a:r>
              <a:rPr lang="en-US" sz="2000" b="1" dirty="0">
                <a:latin typeface="Times New Roman" panose="02020603050405020304" pitchFamily="18" charset="0"/>
                <a:ea typeface="Times New Roman" panose="02020603050405020304" pitchFamily="18" charset="0"/>
                <a:cs typeface="Times New Roman" panose="02020603050405020304" pitchFamily="18" charset="0"/>
              </a:rPr>
              <a:t>3</a:t>
            </a:r>
            <a:r>
              <a:rPr lang="vi-VN" sz="2000" b="1" dirty="0">
                <a:latin typeface="Times New Roman" panose="02020603050405020304" pitchFamily="18" charset="0"/>
                <a:ea typeface="Times New Roman" panose="02020603050405020304" pitchFamily="18" charset="0"/>
                <a:cs typeface="Times New Roman" panose="02020603050405020304" pitchFamily="18" charset="0"/>
              </a:rPr>
              <a:t>.</a:t>
            </a:r>
            <a:r>
              <a:rPr lang="en-GB" sz="2000" b="1" dirty="0">
                <a:latin typeface="Times New Roman" panose="02020603050405020304" pitchFamily="18" charset="0"/>
                <a:ea typeface="Times New Roman" panose="02020603050405020304" pitchFamily="18" charset="0"/>
                <a:cs typeface="Times New Roman" panose="02020603050405020304" pitchFamily="18" charset="0"/>
              </a:rPr>
              <a:t>3.</a:t>
            </a:r>
            <a:r>
              <a:rPr lang="vi-VN" sz="2000" b="1" dirty="0">
                <a:latin typeface="Times New Roman" panose="02020603050405020304" pitchFamily="18" charset="0"/>
                <a:ea typeface="Times New Roman" panose="02020603050405020304" pitchFamily="18" charset="0"/>
                <a:cs typeface="Times New Roman" panose="02020603050405020304" pitchFamily="18" charset="0"/>
              </a:rPr>
              <a:t> </a:t>
            </a:r>
            <a:r>
              <a:rPr lang="vi-VN" sz="2000" b="1" dirty="0">
                <a:latin typeface="Times New Roman" panose="02020603050405020304" pitchFamily="18" charset="0"/>
                <a:ea typeface="Times New Roman" panose="02020603050405020304" pitchFamily="18" charset="0"/>
              </a:rPr>
              <a:t>Ứng dụng của mật mã cổ điển và mật mã </a:t>
            </a:r>
            <a:r>
              <a:rPr lang="en-GB" sz="2000" b="1" dirty="0">
                <a:latin typeface="Times New Roman" panose="02020603050405020304" pitchFamily="18" charset="0"/>
                <a:ea typeface="Times New Roman" panose="02020603050405020304" pitchFamily="18" charset="0"/>
              </a:rPr>
              <a:t>							</a:t>
            </a:r>
            <a:r>
              <a:rPr lang="vi-VN" sz="2000" b="1" dirty="0">
                <a:latin typeface="Times New Roman" panose="02020603050405020304" pitchFamily="18" charset="0"/>
                <a:ea typeface="Times New Roman" panose="02020603050405020304" pitchFamily="18" charset="0"/>
              </a:rPr>
              <a:t>hiện đại trong thế giới hiện đại</a:t>
            </a:r>
            <a:endParaRPr lang="en-GB" sz="20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396" name="Google Shape;396;p34"/>
          <p:cNvSpPr/>
          <p:nvPr/>
        </p:nvSpPr>
        <p:spPr>
          <a:xfrm>
            <a:off x="-364706" y="3263479"/>
            <a:ext cx="1764900" cy="17649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aphicFrame>
        <p:nvGraphicFramePr>
          <p:cNvPr id="398" name="Google Shape;394;p34">
            <a:extLst>
              <a:ext uri="{FF2B5EF4-FFF2-40B4-BE49-F238E27FC236}">
                <a16:creationId xmlns:a16="http://schemas.microsoft.com/office/drawing/2014/main" id="{1F115D28-E1E8-CF7D-08F0-EBFF53717A2A}"/>
              </a:ext>
            </a:extLst>
          </p:cNvPr>
          <p:cNvGraphicFramePr/>
          <p:nvPr>
            <p:extLst>
              <p:ext uri="{D42A27DB-BD31-4B8C-83A1-F6EECF244321}">
                <p14:modId xmlns:p14="http://schemas.microsoft.com/office/powerpoint/2010/main" val="3143593108"/>
              </p:ext>
            </p:extLst>
          </p:nvPr>
        </p:nvGraphicFramePr>
        <p:xfrm>
          <a:off x="1833949" y="1031358"/>
          <a:ext cx="4850411" cy="2959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0571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aphicFrame>
        <p:nvGraphicFramePr>
          <p:cNvPr id="785" name="TextBox 1">
            <a:extLst>
              <a:ext uri="{FF2B5EF4-FFF2-40B4-BE49-F238E27FC236}">
                <a16:creationId xmlns:a16="http://schemas.microsoft.com/office/drawing/2014/main" id="{82AD04A1-A8A4-3E26-2D09-AB1909CE83D9}"/>
              </a:ext>
            </a:extLst>
          </p:cNvPr>
          <p:cNvGraphicFramePr/>
          <p:nvPr>
            <p:extLst>
              <p:ext uri="{D42A27DB-BD31-4B8C-83A1-F6EECF244321}">
                <p14:modId xmlns:p14="http://schemas.microsoft.com/office/powerpoint/2010/main" val="883556451"/>
              </p:ext>
            </p:extLst>
          </p:nvPr>
        </p:nvGraphicFramePr>
        <p:xfrm>
          <a:off x="210698" y="861238"/>
          <a:ext cx="6436604" cy="4023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BEEA748D-78B1-6D09-B437-2441AFF7C4B2}"/>
              </a:ext>
            </a:extLst>
          </p:cNvPr>
          <p:cNvSpPr txBox="1"/>
          <p:nvPr/>
        </p:nvSpPr>
        <p:spPr>
          <a:xfrm>
            <a:off x="106326" y="0"/>
            <a:ext cx="4774019" cy="523220"/>
          </a:xfrm>
          <a:prstGeom prst="rect">
            <a:avLst/>
          </a:prstGeom>
          <a:noFill/>
        </p:spPr>
        <p:txBody>
          <a:bodyPr wrap="square" rtlCol="0">
            <a:spAutoFit/>
          </a:bodyPr>
          <a:lstStyle/>
          <a:p>
            <a:r>
              <a:rPr lang="en-GB" sz="2800" dirty="0">
                <a:solidFill>
                  <a:schemeClr val="tx1"/>
                </a:solidFill>
                <a:latin typeface="Times New Roman" panose="02020603050405020304" pitchFamily="18" charset="0"/>
                <a:ea typeface="Times New Roman" panose="02020603050405020304" pitchFamily="18" charset="0"/>
              </a:rPr>
              <a:t>4. HỆ MẬT MÃ HOÁN VỊ</a:t>
            </a:r>
            <a:endParaRPr lang="en-GB"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1B53-87D2-4483-ABBA-54F2DC6F701D}"/>
              </a:ext>
            </a:extLst>
          </p:cNvPr>
          <p:cNvSpPr>
            <a:spLocks noGrp="1"/>
          </p:cNvSpPr>
          <p:nvPr>
            <p:ph type="title"/>
          </p:nvPr>
        </p:nvSpPr>
        <p:spPr>
          <a:xfrm>
            <a:off x="190274" y="3605159"/>
            <a:ext cx="5306759" cy="1130300"/>
          </a:xfrm>
        </p:spPr>
        <p:txBody>
          <a:bodyPr vert="horz" lIns="91440" tIns="45720" rIns="91440" bIns="45720" rtlCol="0" anchor="ctr">
            <a:normAutofit/>
          </a:bodyPr>
          <a:lstStyle/>
          <a:p>
            <a:pPr defTabSz="457200">
              <a:lnSpc>
                <a:spcPct val="90000"/>
              </a:lnSpc>
              <a:spcBef>
                <a:spcPct val="0"/>
              </a:spcBef>
            </a:pP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Một</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mật</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mã</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chuyển</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vị</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sơ</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khai</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nhất</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chính</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là</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khúc</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gỗ</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bí</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mất</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(Scytale)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của</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người</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Sparta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có</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từ</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thế</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kỷ</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thứ</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5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trước</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công</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 </a:t>
            </a:r>
            <a:r>
              <a:rPr lang="en-US" sz="1700" b="1" i="0" kern="1200" cap="all" dirty="0" err="1">
                <a:ln w="3175" cmpd="sng">
                  <a:noFill/>
                </a:ln>
                <a:solidFill>
                  <a:schemeClr val="tx1"/>
                </a:solidFill>
                <a:effectLst/>
                <a:latin typeface="Times New Roman" panose="02020603050405020304" pitchFamily="18" charset="0"/>
                <a:cs typeface="Times New Roman" panose="02020603050405020304" pitchFamily="18" charset="0"/>
              </a:rPr>
              <a:t>nguyên</a:t>
            </a:r>
            <a:r>
              <a:rPr lang="en-US" sz="1700" b="1" i="0" kern="1200" cap="all" dirty="0">
                <a:ln w="3175" cmpd="sng">
                  <a:noFill/>
                </a:ln>
                <a:solidFill>
                  <a:schemeClr val="tx1"/>
                </a:solidFill>
                <a:effectLst/>
                <a:latin typeface="Times New Roman" panose="02020603050405020304" pitchFamily="18" charset="0"/>
                <a:cs typeface="Times New Roman" panose="02020603050405020304" pitchFamily="18" charset="0"/>
              </a:rPr>
              <a:t>.</a:t>
            </a:r>
            <a:endParaRPr lang="en-US" sz="1700" b="1" kern="1200" cap="all" dirty="0">
              <a:ln w="3175" cmpd="sng">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9C2B030-C629-CDCD-E19B-1465C0C71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790" y="973191"/>
            <a:ext cx="5059529" cy="1309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919B5A-8D06-342C-0DCA-D9E20519CC67}"/>
              </a:ext>
            </a:extLst>
          </p:cNvPr>
          <p:cNvSpPr txBox="1"/>
          <p:nvPr/>
        </p:nvSpPr>
        <p:spPr>
          <a:xfrm>
            <a:off x="2098755" y="2353097"/>
            <a:ext cx="3079607" cy="1015663"/>
          </a:xfrm>
          <a:prstGeom prst="rect">
            <a:avLst/>
          </a:prstGeom>
          <a:noFill/>
        </p:spPr>
        <p:txBody>
          <a:bodyPr wrap="square" rtlCol="0">
            <a:spAutoFit/>
          </a:bodyPr>
          <a:lstStyle/>
          <a:p>
            <a:pPr defTabSz="402336">
              <a:spcAft>
                <a:spcPts val="600"/>
              </a:spcAft>
            </a:pPr>
            <a:r>
              <a:rPr lang="vi-VN" sz="2000" b="1" kern="1200" dirty="0">
                <a:latin typeface="Times New Roman" panose="02020603050405020304" pitchFamily="18" charset="0"/>
                <a:cs typeface="Times New Roman" panose="02020603050405020304" pitchFamily="18" charset="0"/>
              </a:rPr>
              <a:t>Ví dự như bản rõ là : “Help me I am under attack</a:t>
            </a:r>
            <a:r>
              <a:rPr lang="en-US" sz="924" kern="1200" dirty="0">
                <a:latin typeface="Helvetica Neue"/>
                <a:ea typeface="+mn-ea"/>
                <a:cs typeface="+mn-cs"/>
              </a:rPr>
              <a:t>”</a:t>
            </a:r>
            <a:endParaRPr lang="en-GB" sz="1050" dirty="0"/>
          </a:p>
        </p:txBody>
      </p:sp>
    </p:spTree>
    <p:extLst>
      <p:ext uri="{BB962C8B-B14F-4D97-AF65-F5344CB8AC3E}">
        <p14:creationId xmlns:p14="http://schemas.microsoft.com/office/powerpoint/2010/main" val="418590175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4C85-4B6A-5ABF-4027-90D0E9A95684}"/>
              </a:ext>
            </a:extLst>
          </p:cNvPr>
          <p:cNvSpPr>
            <a:spLocks noGrp="1"/>
          </p:cNvSpPr>
          <p:nvPr>
            <p:ph type="title"/>
          </p:nvPr>
        </p:nvSpPr>
        <p:spPr>
          <a:xfrm>
            <a:off x="384868" y="514349"/>
            <a:ext cx="4736744" cy="2228851"/>
          </a:xfrm>
        </p:spPr>
        <p:txBody>
          <a:bodyPr vert="horz" lIns="91440" tIns="45720" rIns="91440" bIns="45720" rtlCol="0" anchor="b">
            <a:normAutofit/>
          </a:bodyPr>
          <a:lstStyle/>
          <a:p>
            <a:pPr defTabSz="457200">
              <a:lnSpc>
                <a:spcPct val="90000"/>
              </a:lnSpc>
            </a:pPr>
            <a:r>
              <a:rPr lang="en-US" sz="1900"/>
              <a:t>Nhóm 2 -Các thành viên GỒM:</a:t>
            </a:r>
            <a:br>
              <a:rPr lang="en-US" sz="1900"/>
            </a:br>
            <a:r>
              <a:rPr lang="en-US" sz="1900"/>
              <a:t>1.Bùi Đức Thắng – 2121050765    (nhómtrưởng) </a:t>
            </a:r>
            <a:br>
              <a:rPr lang="en-US" sz="1900"/>
            </a:br>
            <a:r>
              <a:rPr lang="en-US" sz="1900"/>
              <a:t>2.Trần Đức Vương – 2121050106</a:t>
            </a:r>
            <a:br>
              <a:rPr lang="en-US" sz="1900"/>
            </a:br>
            <a:r>
              <a:rPr lang="en-US" sz="1900"/>
              <a:t>3.Hoàng Thắng Lợi – 2121051235	</a:t>
            </a:r>
            <a:br>
              <a:rPr lang="en-US" sz="1900"/>
            </a:br>
            <a:r>
              <a:rPr lang="en-US" sz="1900"/>
              <a:t>4.Lê Đình Đạt – 2121051332</a:t>
            </a:r>
            <a:br>
              <a:rPr lang="en-US" sz="1900"/>
            </a:br>
            <a:r>
              <a:rPr lang="en-US" sz="1900"/>
              <a:t>5.Đào Trung Sơn – 2121050142</a:t>
            </a:r>
            <a:br>
              <a:rPr lang="en-US" sz="1900"/>
            </a:br>
            <a:endParaRPr lang="en-US" sz="1900"/>
          </a:p>
        </p:txBody>
      </p:sp>
    </p:spTree>
    <p:extLst>
      <p:ext uri="{BB962C8B-B14F-4D97-AF65-F5344CB8AC3E}">
        <p14:creationId xmlns:p14="http://schemas.microsoft.com/office/powerpoint/2010/main" val="20881474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2" name="TextBox 1">
            <a:extLst>
              <a:ext uri="{FF2B5EF4-FFF2-40B4-BE49-F238E27FC236}">
                <a16:creationId xmlns:a16="http://schemas.microsoft.com/office/drawing/2014/main" id="{DDA504F3-25A8-FF9B-24DA-E1BF96109F41}"/>
              </a:ext>
            </a:extLst>
          </p:cNvPr>
          <p:cNvSpPr txBox="1"/>
          <p:nvPr/>
        </p:nvSpPr>
        <p:spPr>
          <a:xfrm>
            <a:off x="421396" y="734601"/>
            <a:ext cx="6436604" cy="4408899"/>
          </a:xfrm>
          <a:prstGeom prst="rect">
            <a:avLst/>
          </a:prstGeom>
          <a:noFill/>
        </p:spPr>
        <p:txBody>
          <a:bodyPr wrap="square" rtlCol="0">
            <a:spAutoFit/>
          </a:bodyPr>
          <a:lstStyle/>
          <a:p>
            <a:pPr>
              <a:tabLst>
                <a:tab pos="342900" algn="l"/>
              </a:tabLst>
            </a:pPr>
            <a:r>
              <a:rPr lang="en-GB" dirty="0">
                <a:latin typeface="Times New Roman" panose="02020603050405020304" pitchFamily="18" charset="0"/>
                <a:ea typeface="Times New Roman" panose="02020603050405020304" pitchFamily="18" charset="0"/>
                <a:cs typeface="Times New Roman" panose="02020603050405020304" pitchFamily="18" charset="0"/>
              </a:rPr>
              <a:t>	</a:t>
            </a:r>
            <a:r>
              <a:rPr lang="vi-VN" dirty="0">
                <a:latin typeface="Times New Roman" panose="02020603050405020304" pitchFamily="18" charset="0"/>
                <a:ea typeface="Times New Roman" panose="02020603050405020304" pitchFamily="18" charset="0"/>
                <a:cs typeface="Times New Roman" panose="02020603050405020304" pitchFamily="18" charset="0"/>
              </a:rPr>
              <a:t>Mật mã Transposition (đảo vị): là một hình thức của hệ mật mã hoán vị, trong đó các ký tự của văn bản gốc được sắp xếp lại theo một quy tắc hoán vị cụ thể.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a:tabLst>
                <a:tab pos="342900" algn="l"/>
              </a:tabLst>
            </a:pP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a:tabLst>
                <a:tab pos="342900" algn="l"/>
              </a:tabLst>
            </a:pP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a:tabLst>
                <a:tab pos="342900" algn="l"/>
              </a:tabLst>
            </a:pP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a:tabLst>
                <a:tab pos="342900" algn="l"/>
              </a:tabLst>
            </a:pP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a:tabLst>
                <a:tab pos="342900" algn="l"/>
              </a:tabLst>
            </a:pP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a:tabLst>
                <a:tab pos="342900" algn="l"/>
              </a:tabLst>
            </a:pP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a:tabLst>
                <a:tab pos="342900" algn="l"/>
              </a:tabLst>
            </a:pPr>
            <a:r>
              <a:rPr lang="en-GB" dirty="0">
                <a:latin typeface="Times New Roman" panose="02020603050405020304" pitchFamily="18" charset="0"/>
                <a:ea typeface="Times New Roman" panose="02020603050405020304" pitchFamily="18" charset="0"/>
                <a:cs typeface="Times New Roman" panose="02020603050405020304" pitchFamily="18" charset="0"/>
              </a:rPr>
              <a:t> 	</a:t>
            </a:r>
            <a:r>
              <a:rPr lang="vi-VN" dirty="0">
                <a:latin typeface="Times New Roman" panose="02020603050405020304" pitchFamily="18" charset="0"/>
                <a:ea typeface="Times New Roman" panose="02020603050405020304" pitchFamily="18" charset="0"/>
                <a:cs typeface="Times New Roman" panose="02020603050405020304" pitchFamily="18" charset="0"/>
              </a:rPr>
              <a:t>Ví dụ, giả sử chúng ta có một văn bản gốc là "HELLO WORLD". Chúng ta sẽ viết văn bản này thành các cột, với số cột là một số nguyên dương đã được xác định trước. Đối với số cột là 3, việc viết văn bản sẽ trở thành:</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vi-VN" dirty="0">
                <a:latin typeface="Times New Roman" panose="02020603050405020304" pitchFamily="18" charset="0"/>
                <a:ea typeface="Times New Roman" panose="02020603050405020304" pitchFamily="18" charset="0"/>
                <a:cs typeface="Times New Roman" panose="02020603050405020304" pitchFamily="18" charset="0"/>
              </a:rPr>
              <a:t>H E L L O</a:t>
            </a:r>
            <a:br>
              <a:rPr lang="vi-VN" dirty="0">
                <a:latin typeface="Times New Roman" panose="02020603050405020304" pitchFamily="18" charset="0"/>
                <a:ea typeface="Times New Roman" panose="02020603050405020304" pitchFamily="18" charset="0"/>
                <a:cs typeface="Times New Roman" panose="02020603050405020304" pitchFamily="18" charset="0"/>
              </a:rPr>
            </a:br>
            <a:r>
              <a:rPr lang="vi-VN" dirty="0">
                <a:latin typeface="Times New Roman" panose="02020603050405020304" pitchFamily="18" charset="0"/>
                <a:ea typeface="Times New Roman" panose="02020603050405020304" pitchFamily="18" charset="0"/>
                <a:cs typeface="Times New Roman" panose="02020603050405020304" pitchFamily="18" charset="0"/>
              </a:rPr>
              <a:t>W O R L D</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GB" sz="1050" dirty="0">
              <a:solidFill>
                <a:schemeClr val="bg1"/>
              </a:solidFill>
            </a:endParaRPr>
          </a:p>
        </p:txBody>
      </p:sp>
      <p:pic>
        <p:nvPicPr>
          <p:cNvPr id="1026" name="Picture 2" descr="Tìm hiểu về mã hóa cổ điển - w3seo tìm hiểu các hệ mã cổ điển">
            <a:extLst>
              <a:ext uri="{FF2B5EF4-FFF2-40B4-BE49-F238E27FC236}">
                <a16:creationId xmlns:a16="http://schemas.microsoft.com/office/drawing/2014/main" id="{2D02F42F-8333-1CFD-7DA7-FF41B3901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99" y="1762196"/>
            <a:ext cx="5133975" cy="12858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3EAB98-0063-C062-033A-79D540B20D64}"/>
              </a:ext>
            </a:extLst>
          </p:cNvPr>
          <p:cNvSpPr txBox="1"/>
          <p:nvPr/>
        </p:nvSpPr>
        <p:spPr>
          <a:xfrm>
            <a:off x="138222" y="272936"/>
            <a:ext cx="6298381"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ea typeface="Times New Roman" panose="02020603050405020304" pitchFamily="18" charset="0"/>
              </a:rPr>
              <a:t>4.2. </a:t>
            </a:r>
            <a:r>
              <a:rPr lang="vi-VN" sz="2400" b="1" dirty="0">
                <a:solidFill>
                  <a:schemeClr val="tx1"/>
                </a:solidFill>
                <a:latin typeface="Times New Roman" panose="02020603050405020304" pitchFamily="18" charset="0"/>
                <a:ea typeface="Times New Roman" panose="02020603050405020304" pitchFamily="18" charset="0"/>
              </a:rPr>
              <a:t>Ví dụ về hệ mật mã hoán vị</a:t>
            </a:r>
            <a:endParaRPr lang="en-GB" sz="2400" dirty="0"/>
          </a:p>
        </p:txBody>
      </p:sp>
    </p:spTree>
    <p:extLst>
      <p:ext uri="{BB962C8B-B14F-4D97-AF65-F5344CB8AC3E}">
        <p14:creationId xmlns:p14="http://schemas.microsoft.com/office/powerpoint/2010/main" val="2832119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2" name="TextBox 1">
            <a:extLst>
              <a:ext uri="{FF2B5EF4-FFF2-40B4-BE49-F238E27FC236}">
                <a16:creationId xmlns:a16="http://schemas.microsoft.com/office/drawing/2014/main" id="{DDA504F3-25A8-FF9B-24DA-E1BF96109F41}"/>
              </a:ext>
            </a:extLst>
          </p:cNvPr>
          <p:cNvSpPr txBox="1"/>
          <p:nvPr/>
        </p:nvSpPr>
        <p:spPr>
          <a:xfrm>
            <a:off x="209460" y="-80880"/>
            <a:ext cx="6648539" cy="3208571"/>
          </a:xfrm>
          <a:prstGeom prst="rect">
            <a:avLst/>
          </a:prstGeom>
          <a:noFill/>
        </p:spPr>
        <p:txBody>
          <a:bodyPr wrap="square" rtlCol="0">
            <a:spAutoFit/>
          </a:bodyPr>
          <a:lstStyle/>
          <a:p>
            <a:r>
              <a:rPr lang="vi-VN" sz="2400" dirty="0">
                <a:latin typeface="Times New Roman" panose="02020603050405020304" pitchFamily="18" charset="0"/>
                <a:ea typeface="Times New Roman" panose="02020603050405020304" pitchFamily="18" charset="0"/>
                <a:cs typeface="Times New Roman" panose="02020603050405020304" pitchFamily="18" charset="0"/>
              </a:rPr>
              <a:t>Sau đó, chúng ta sẽ sắp xếp lại các cột theo một thứ tự cụ thể, ví dụ như sắp xếp theo thứ tự từ trái qua phải. Văn bản mã hoá sẽ là:</a:t>
            </a:r>
            <a:endParaRPr lang="en-GB" sz="2400" dirty="0">
              <a:latin typeface="Calibri" panose="020F0502020204030204" pitchFamily="34" charset="0"/>
              <a:ea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ea typeface="Times New Roman" panose="02020603050405020304" pitchFamily="18" charset="0"/>
                <a:cs typeface="Times New Roman" panose="02020603050405020304" pitchFamily="18" charset="0"/>
              </a:rPr>
              <a:t>HWOELLRLDO</a:t>
            </a:r>
            <a:endParaRPr lang="en-GB" sz="2400" dirty="0">
              <a:latin typeface="Calibri" panose="020F0502020204030204" pitchFamily="34" charset="0"/>
              <a:ea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ea typeface="Times New Roman" panose="02020603050405020304" pitchFamily="18" charset="0"/>
                <a:cs typeface="Times New Roman" panose="02020603050405020304" pitchFamily="18" charset="0"/>
              </a:rPr>
              <a:t>Để giải mã thông tin, chúng ta chỉ cần áp dụng quy tắc hoán vị ngược lại, tức là sắp xếp lại các ký tự theo thứ tự ban đầu, và kết quả sẽ là văn bản gốc "HELLO WORLD".</a:t>
            </a:r>
            <a:endParaRPr lang="en-GB" sz="2400" dirty="0">
              <a:latin typeface="Calibri" panose="020F0502020204030204" pitchFamily="34" charset="0"/>
              <a:ea typeface="Times New Roman" panose="02020603050405020304" pitchFamily="18" charset="0"/>
              <a:cs typeface="Times New Roman" panose="02020603050405020304" pitchFamily="18" charset="0"/>
            </a:endParaRPr>
          </a:p>
          <a:p>
            <a:endParaRPr lang="en-GB" sz="1050" dirty="0">
              <a:solidFill>
                <a:schemeClr val="bg1"/>
              </a:solidFill>
            </a:endParaRPr>
          </a:p>
        </p:txBody>
      </p:sp>
      <p:pic>
        <p:nvPicPr>
          <p:cNvPr id="3" name="Picture 2" descr="Crypto] 06 – Mã Vigenere – Nhat Truong Blog">
            <a:extLst>
              <a:ext uri="{FF2B5EF4-FFF2-40B4-BE49-F238E27FC236}">
                <a16:creationId xmlns:a16="http://schemas.microsoft.com/office/drawing/2014/main" id="{DC8B0961-2C0B-BC65-1D1B-C5EED1ECE5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2241" y="2571750"/>
            <a:ext cx="3017891" cy="2120518"/>
          </a:xfrm>
          <a:prstGeom prst="rect">
            <a:avLst/>
          </a:prstGeom>
          <a:noFill/>
          <a:ln>
            <a:noFill/>
          </a:ln>
        </p:spPr>
      </p:pic>
    </p:spTree>
    <p:extLst>
      <p:ext uri="{BB962C8B-B14F-4D97-AF65-F5344CB8AC3E}">
        <p14:creationId xmlns:p14="http://schemas.microsoft.com/office/powerpoint/2010/main" val="251631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2" name="TextBox 1">
            <a:extLst>
              <a:ext uri="{FF2B5EF4-FFF2-40B4-BE49-F238E27FC236}">
                <a16:creationId xmlns:a16="http://schemas.microsoft.com/office/drawing/2014/main" id="{DDA504F3-25A8-FF9B-24DA-E1BF96109F41}"/>
              </a:ext>
            </a:extLst>
          </p:cNvPr>
          <p:cNvSpPr txBox="1"/>
          <p:nvPr/>
        </p:nvSpPr>
        <p:spPr>
          <a:xfrm>
            <a:off x="316875" y="238096"/>
            <a:ext cx="6541125" cy="2746906"/>
          </a:xfrm>
          <a:prstGeom prst="rect">
            <a:avLst/>
          </a:prstGeom>
          <a:noFill/>
        </p:spPr>
        <p:txBody>
          <a:bodyPr wrap="square" rtlCol="0">
            <a:spAutoFit/>
          </a:bodyPr>
          <a:lstStyle/>
          <a:p>
            <a:r>
              <a:rPr lang="vi-VN" b="1" dirty="0">
                <a:latin typeface="Times New Roman" panose="02020603050405020304" pitchFamily="18" charset="0"/>
                <a:ea typeface="Times New Roman" panose="02020603050405020304" pitchFamily="18" charset="0"/>
              </a:rPr>
              <a:t>Sự so sánh với mật mã khóa đối xứng:</a:t>
            </a:r>
            <a:endParaRPr lang="en-US" b="1" dirty="0">
              <a:latin typeface="Times New Roman" panose="02020603050405020304" pitchFamily="18" charset="0"/>
              <a:ea typeface="Times New Roman" panose="02020603050405020304" pitchFamily="18" charset="0"/>
            </a:endParaRPr>
          </a:p>
          <a:p>
            <a:r>
              <a:rPr lang="en-GB" dirty="0">
                <a:latin typeface="Times New Roman" panose="02020603050405020304" pitchFamily="18" charset="0"/>
                <a:ea typeface="Times New Roman" panose="02020603050405020304" pitchFamily="18" charset="0"/>
                <a:cs typeface="Times New Roman" panose="02020603050405020304" pitchFamily="18" charset="0"/>
              </a:rPr>
              <a:t>	</a:t>
            </a:r>
            <a:r>
              <a:rPr lang="vi-VN" dirty="0">
                <a:latin typeface="Times New Roman" panose="02020603050405020304" pitchFamily="18" charset="0"/>
                <a:ea typeface="Times New Roman" panose="02020603050405020304" pitchFamily="18" charset="0"/>
                <a:cs typeface="Times New Roman" panose="02020603050405020304" pitchFamily="18" charset="0"/>
              </a:rPr>
              <a:t>Sự khác biệt quan trọng nhất giữa hai hệ mật mã này là tính bảo mật.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GB" dirty="0">
                <a:latin typeface="Times New Roman" panose="02020603050405020304" pitchFamily="18" charset="0"/>
                <a:ea typeface="Times New Roman" panose="02020603050405020304" pitchFamily="18" charset="0"/>
                <a:cs typeface="Times New Roman" panose="02020603050405020304" pitchFamily="18" charset="0"/>
              </a:rPr>
              <a:t>	</a:t>
            </a:r>
            <a:r>
              <a:rPr lang="vi-VN" dirty="0">
                <a:latin typeface="Times New Roman" panose="02020603050405020304" pitchFamily="18" charset="0"/>
                <a:ea typeface="Times New Roman" panose="02020603050405020304" pitchFamily="18" charset="0"/>
                <a:cs typeface="Times New Roman" panose="02020603050405020304" pitchFamily="18" charset="0"/>
              </a:rPr>
              <a:t>Mật mã khóa đối xứng cũng có thể hỗ trợ việc mã hóa và giải mã các khối dữ liệu lớn hơn, trong khi hệ mật mã hoán vị thường được sử dụng để mã hóa thông tin nhỏ hơn.</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GB" sz="18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ea typeface="Times New Roman" panose="02020603050405020304" pitchFamily="18" charset="0"/>
                <a:cs typeface="Times New Roman" panose="02020603050405020304" pitchFamily="18" charset="0"/>
              </a:rPr>
              <a:t>Tuy nhiên, hệ mật mã hoán vị vẫn có ứng dụng trong nhiều lĩnh vực, như trong việc mã hóa và giải mã dữ liệu nhỏ, truyền thông tin qua mạng, hay trong việc bảo mật thông tin cá nhân nhỏ gọn. </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endParaRPr lang="en-GB" sz="1050" dirty="0">
              <a:solidFill>
                <a:schemeClr val="bg1"/>
              </a:solidFill>
            </a:endParaRPr>
          </a:p>
        </p:txBody>
      </p:sp>
      <p:pic>
        <p:nvPicPr>
          <p:cNvPr id="8" name="Picture 7" descr="A screenshot of a phone&#10;&#10;Description automatically generated">
            <a:extLst>
              <a:ext uri="{FF2B5EF4-FFF2-40B4-BE49-F238E27FC236}">
                <a16:creationId xmlns:a16="http://schemas.microsoft.com/office/drawing/2014/main" id="{2649758E-D991-62A3-71D9-87D217193AE9}"/>
              </a:ext>
            </a:extLst>
          </p:cNvPr>
          <p:cNvPicPr>
            <a:picLocks noChangeAspect="1"/>
          </p:cNvPicPr>
          <p:nvPr/>
        </p:nvPicPr>
        <p:blipFill>
          <a:blip r:embed="rId3"/>
          <a:stretch>
            <a:fillRect/>
          </a:stretch>
        </p:blipFill>
        <p:spPr>
          <a:xfrm>
            <a:off x="0" y="2819875"/>
            <a:ext cx="6858000" cy="2502131"/>
          </a:xfrm>
          <a:prstGeom prst="rect">
            <a:avLst/>
          </a:prstGeom>
        </p:spPr>
      </p:pic>
    </p:spTree>
    <p:extLst>
      <p:ext uri="{BB962C8B-B14F-4D97-AF65-F5344CB8AC3E}">
        <p14:creationId xmlns:p14="http://schemas.microsoft.com/office/powerpoint/2010/main" val="26017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96000"/>
          </a:schemeClr>
        </a:solidFill>
        <a:effectLst/>
      </p:bgPr>
    </p:bg>
    <p:spTree>
      <p:nvGrpSpPr>
        <p:cNvPr id="1" name="Shape 1027"/>
        <p:cNvGrpSpPr/>
        <p:nvPr/>
      </p:nvGrpSpPr>
      <p:grpSpPr>
        <a:xfrm>
          <a:off x="0" y="0"/>
          <a:ext cx="0" cy="0"/>
          <a:chOff x="0" y="0"/>
          <a:chExt cx="0" cy="0"/>
        </a:xfrm>
      </p:grpSpPr>
      <p:sp>
        <p:nvSpPr>
          <p:cNvPr id="1028" name="Google Shape;1028;p41"/>
          <p:cNvSpPr/>
          <p:nvPr/>
        </p:nvSpPr>
        <p:spPr>
          <a:xfrm>
            <a:off x="-2109513" y="3908587"/>
            <a:ext cx="2469825" cy="2469825"/>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sp>
        <p:nvSpPr>
          <p:cNvPr id="3" name="TextBox 2">
            <a:extLst>
              <a:ext uri="{FF2B5EF4-FFF2-40B4-BE49-F238E27FC236}">
                <a16:creationId xmlns:a16="http://schemas.microsoft.com/office/drawing/2014/main" id="{D08DBBDF-0968-FDF7-EA8F-17F67F0C509A}"/>
              </a:ext>
            </a:extLst>
          </p:cNvPr>
          <p:cNvSpPr txBox="1"/>
          <p:nvPr/>
        </p:nvSpPr>
        <p:spPr>
          <a:xfrm>
            <a:off x="160653" y="144672"/>
            <a:ext cx="4421237" cy="523220"/>
          </a:xfrm>
          <a:prstGeom prst="rect">
            <a:avLst/>
          </a:prstGeom>
          <a:noFill/>
        </p:spPr>
        <p:txBody>
          <a:bodyPr wrap="square" rtlCol="0">
            <a:spAutoFit/>
          </a:bodyPr>
          <a:lstStyle/>
          <a:p>
            <a:r>
              <a:rPr lang="en-GB" sz="2800" b="1" dirty="0">
                <a:latin typeface="Times New Roman" panose="02020603050405020304" pitchFamily="18" charset="0"/>
                <a:ea typeface="Times New Roman" panose="02020603050405020304" pitchFamily="18" charset="0"/>
                <a:cs typeface="Times New Roman" panose="02020603050405020304" pitchFamily="18" charset="0"/>
              </a:rPr>
              <a:t>5</a:t>
            </a:r>
            <a:r>
              <a:rPr lang="vi-VN" sz="2800" b="1" dirty="0">
                <a:latin typeface="Times New Roman" panose="02020603050405020304" pitchFamily="18" charset="0"/>
                <a:ea typeface="Times New Roman" panose="02020603050405020304" pitchFamily="18" charset="0"/>
                <a:cs typeface="Times New Roman" panose="02020603050405020304" pitchFamily="18" charset="0"/>
              </a:rPr>
              <a:t>. Hệ mật mã Caesar</a:t>
            </a: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5BEDDD-D25A-4F1C-CA0F-F98ABFE26812}"/>
              </a:ext>
            </a:extLst>
          </p:cNvPr>
          <p:cNvSpPr txBox="1"/>
          <p:nvPr/>
        </p:nvSpPr>
        <p:spPr>
          <a:xfrm>
            <a:off x="529522" y="821456"/>
            <a:ext cx="4421237" cy="2192908"/>
          </a:xfrm>
          <a:prstGeom prst="rect">
            <a:avLst/>
          </a:prstGeom>
          <a:noFill/>
        </p:spPr>
        <p:txBody>
          <a:bodyPr wrap="square" rtlCol="0">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5.1.Khái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niệm</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Hệ</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Caesar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hệ</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thế</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đơn</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âm</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làm</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việc</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bẳng</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tiếng</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Anh 26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ký</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Đó</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dạng</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mật</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thế</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đó</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mỗi</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ký</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văn</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bản</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thế</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ký</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cách</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nó</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đoạn</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thành</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bản</a:t>
            </a:r>
            <a:r>
              <a:rPr lang="en-US" spc="-4" dirty="0">
                <a:latin typeface="Times New Roman" panose="02020603050405020304" pitchFamily="18" charset="0"/>
                <a:ea typeface="Times New Roman" panose="02020603050405020304" pitchFamily="18" charset="0"/>
                <a:cs typeface="Times New Roman" panose="02020603050405020304" pitchFamily="18" charset="0"/>
              </a:rPr>
              <a:t> </a:t>
            </a:r>
            <a:r>
              <a:rPr lang="en-US" spc="-4"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pc="-4" dirty="0">
                <a:latin typeface="Times New Roman" panose="02020603050405020304" pitchFamily="18" charset="0"/>
                <a:ea typeface="Times New Roman" panose="02020603050405020304" pitchFamily="18" charset="0"/>
                <a:cs typeface="Times New Roman" panose="02020603050405020304" pitchFamily="18" charset="0"/>
              </a:rPr>
              <a:t>.</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GB" sz="1050" dirty="0"/>
          </a:p>
        </p:txBody>
      </p:sp>
      <p:pic>
        <p:nvPicPr>
          <p:cNvPr id="1026" name="Picture 2" descr="What is a Caesar Cipher? | IT Wiki | GateKeeper Proximity Passwordless 2FA  Solution">
            <a:extLst>
              <a:ext uri="{FF2B5EF4-FFF2-40B4-BE49-F238E27FC236}">
                <a16:creationId xmlns:a16="http://schemas.microsoft.com/office/drawing/2014/main" id="{B00270C1-E883-8231-AFE9-3622BFE65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178" y="2806995"/>
            <a:ext cx="5262822" cy="233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5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27"/>
        <p:cNvGrpSpPr/>
        <p:nvPr/>
      </p:nvGrpSpPr>
      <p:grpSpPr>
        <a:xfrm>
          <a:off x="0" y="0"/>
          <a:ext cx="0" cy="0"/>
          <a:chOff x="0" y="0"/>
          <a:chExt cx="0" cy="0"/>
        </a:xfrm>
      </p:grpSpPr>
      <p:sp>
        <p:nvSpPr>
          <p:cNvPr id="1028" name="Google Shape;1028;p41"/>
          <p:cNvSpPr/>
          <p:nvPr/>
        </p:nvSpPr>
        <p:spPr>
          <a:xfrm>
            <a:off x="-2300899" y="4002232"/>
            <a:ext cx="2469825" cy="2469825"/>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pSp>
        <p:nvGrpSpPr>
          <p:cNvPr id="1152" name="Google Shape;1152;p41"/>
          <p:cNvGrpSpPr/>
          <p:nvPr/>
        </p:nvGrpSpPr>
        <p:grpSpPr>
          <a:xfrm>
            <a:off x="2240097" y="3047153"/>
            <a:ext cx="949144" cy="131175"/>
            <a:chOff x="2986795" y="2954096"/>
            <a:chExt cx="1265525" cy="174900"/>
          </a:xfrm>
        </p:grpSpPr>
        <p:sp>
          <p:nvSpPr>
            <p:cNvPr id="1153" name="Google Shape;1153;p41"/>
            <p:cNvSpPr/>
            <p:nvPr/>
          </p:nvSpPr>
          <p:spPr>
            <a:xfrm>
              <a:off x="2986795" y="2954096"/>
              <a:ext cx="174900" cy="1749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cxnSp>
          <p:nvCxnSpPr>
            <p:cNvPr id="1154" name="Google Shape;1154;p41"/>
            <p:cNvCxnSpPr/>
            <p:nvPr/>
          </p:nvCxnSpPr>
          <p:spPr>
            <a:xfrm>
              <a:off x="3054720" y="3041535"/>
              <a:ext cx="1197600" cy="0"/>
            </a:xfrm>
            <a:prstGeom prst="straightConnector1">
              <a:avLst/>
            </a:prstGeom>
            <a:noFill/>
            <a:ln w="952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grpSp>
      <p:sp>
        <p:nvSpPr>
          <p:cNvPr id="3" name="TextBox 2">
            <a:extLst>
              <a:ext uri="{FF2B5EF4-FFF2-40B4-BE49-F238E27FC236}">
                <a16:creationId xmlns:a16="http://schemas.microsoft.com/office/drawing/2014/main" id="{D08DBBDF-0968-FDF7-EA8F-17F67F0C509A}"/>
              </a:ext>
            </a:extLst>
          </p:cNvPr>
          <p:cNvSpPr txBox="1"/>
          <p:nvPr/>
        </p:nvSpPr>
        <p:spPr>
          <a:xfrm>
            <a:off x="118450" y="0"/>
            <a:ext cx="3659275" cy="461665"/>
          </a:xfrm>
          <a:prstGeom prst="rect">
            <a:avLst/>
          </a:prstGeom>
          <a:noFill/>
        </p:spPr>
        <p:txBody>
          <a:bodyPr wrap="square" rtlCol="0">
            <a:spAutoFit/>
          </a:bodyPr>
          <a:lstStyle/>
          <a:p>
            <a:pPr defTabSz="685800" eaLnBrk="0" fontAlgn="base" hangingPunct="0">
              <a:spcBef>
                <a:spcPct val="0"/>
              </a:spcBef>
              <a:spcAft>
                <a:spcPct val="0"/>
              </a:spcAft>
              <a:buClrTx/>
            </a:pPr>
            <a:r>
              <a:rPr lang="en-US" altLang="zh-CN" sz="2400" b="1" dirty="0">
                <a:latin typeface="Times New Roman" panose="02020603050405020304" pitchFamily="18" charset="0"/>
                <a:ea typeface="Times New Roman" panose="02020603050405020304" pitchFamily="18" charset="0"/>
                <a:cs typeface="Times New Roman" panose="02020603050405020304" pitchFamily="18" charset="0"/>
              </a:rPr>
              <a:t>5.2.phương </a:t>
            </a:r>
            <a:r>
              <a:rPr lang="en-US" altLang="zh-CN" sz="2400" b="1" dirty="0" err="1">
                <a:latin typeface="Times New Roman" panose="02020603050405020304" pitchFamily="18" charset="0"/>
                <a:ea typeface="Times New Roman" panose="02020603050405020304" pitchFamily="18" charset="0"/>
                <a:cs typeface="Times New Roman" panose="02020603050405020304" pitchFamily="18" charset="0"/>
              </a:rPr>
              <a:t>pháp</a:t>
            </a:r>
            <a:r>
              <a:rPr lang="en-US" altLang="zh-CN"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altLang="zh-CN"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ea typeface="Times New Roman" panose="02020603050405020304" pitchFamily="18" charset="0"/>
                <a:cs typeface="Times New Roman" panose="02020603050405020304" pitchFamily="18" charset="0"/>
              </a:rPr>
              <a:t>hoá</a:t>
            </a:r>
            <a:r>
              <a:rPr lang="en-US" altLang="zh-CN" sz="2400" b="1" dirty="0">
                <a:latin typeface="Times New Roman" panose="02020603050405020304" pitchFamily="18" charset="0"/>
                <a:ea typeface="Times New Roman" panose="02020603050405020304" pitchFamily="18" charset="0"/>
                <a:cs typeface="Times New Roman" panose="02020603050405020304" pitchFamily="18" charset="0"/>
              </a:rPr>
              <a:t>:</a:t>
            </a:r>
            <a:endParaRPr lang="en-GB" altLang="zh-CN"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D69C4F19-2381-4639-711B-BEB76B75C3F2}"/>
              </a:ext>
            </a:extLst>
          </p:cNvPr>
          <p:cNvSpPr>
            <a:spLocks noChangeArrowheads="1"/>
          </p:cNvSpPr>
          <p:nvPr/>
        </p:nvSpPr>
        <p:spPr bwMode="auto">
          <a:xfrm>
            <a:off x="475754" y="646866"/>
            <a:ext cx="2870817" cy="253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thế</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mỗi</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ký</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ký</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khác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cách</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nhau</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khoảng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cách</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nhất</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định</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altLang="zh-CN" sz="1600" dirty="0">
              <a:latin typeface="Times New Roman" panose="02020603050405020304" pitchFamily="18" charset="0"/>
              <a:ea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Đối</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tiếng</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anh</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 ABCDEFGHI. .. ),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nếu</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độ</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dịch</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3, A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D, B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E, …, W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Z, X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 Y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B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Z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GB" altLang="zh-CN"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GB" altLang="zh-CN" sz="1600" dirty="0">
                <a:latin typeface="Times New Roman" panose="02020603050405020304" pitchFamily="18" charset="0"/>
                <a:ea typeface="Times New Roman" panose="02020603050405020304" pitchFamily="18" charset="0"/>
                <a:cs typeface="Times New Roman" panose="02020603050405020304" pitchFamily="18" charset="0"/>
              </a:rPr>
              <a:t> C</a:t>
            </a:r>
            <a:endParaRPr lang="en-GB" altLang="zh-CN" sz="1600" b="1"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diagram of a diagram of a number of letters&#10;&#10;Description automatically generated">
            <a:extLst>
              <a:ext uri="{FF2B5EF4-FFF2-40B4-BE49-F238E27FC236}">
                <a16:creationId xmlns:a16="http://schemas.microsoft.com/office/drawing/2014/main" id="{4B326C70-9715-C9C8-FBCF-FE59646DB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431" y="977097"/>
            <a:ext cx="3257550" cy="1870999"/>
          </a:xfrm>
          <a:prstGeom prst="rect">
            <a:avLst/>
          </a:prstGeom>
        </p:spPr>
      </p:pic>
    </p:spTree>
    <p:extLst>
      <p:ext uri="{BB962C8B-B14F-4D97-AF65-F5344CB8AC3E}">
        <p14:creationId xmlns:p14="http://schemas.microsoft.com/office/powerpoint/2010/main" val="1430668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rotWithShape="1">
          <a:gsLst>
            <a:gs pos="4000">
              <a:schemeClr val="bg2">
                <a:tint val="97000"/>
                <a:hueMod val="92000"/>
                <a:satMod val="169000"/>
                <a:lumMod val="164000"/>
              </a:schemeClr>
            </a:gs>
            <a:gs pos="31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8923" y="2222498"/>
            <a:ext cx="1677296" cy="2406650"/>
            <a:chOff x="9206969" y="2963333"/>
            <a:chExt cx="2981858" cy="3208867"/>
          </a:xfrm>
        </p:grpSpPr>
        <p:cxnSp>
          <p:nvCxnSpPr>
            <p:cNvPr id="11" name="Straight Connector 10">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C21AEA83-6564-1001-5F14-65CD8AA70D4E}"/>
              </a:ext>
            </a:extLst>
          </p:cNvPr>
          <p:cNvSpPr>
            <a:spLocks noGrp="1"/>
          </p:cNvSpPr>
          <p:nvPr>
            <p:ph type="title"/>
          </p:nvPr>
        </p:nvSpPr>
        <p:spPr>
          <a:xfrm>
            <a:off x="3833611" y="-66903"/>
            <a:ext cx="1605794" cy="2368017"/>
          </a:xfrm>
        </p:spPr>
        <p:txBody>
          <a:bodyPr vert="horz" lIns="91440" tIns="45720" rIns="91440" bIns="45720" rtlCol="0" anchor="ctr">
            <a:normAutofit/>
          </a:bodyPr>
          <a:lstStyle/>
          <a:p>
            <a:pPr algn="l" defTabSz="457200">
              <a:spcBef>
                <a:spcPct val="0"/>
              </a:spcBef>
              <a:spcAft>
                <a:spcPts val="563"/>
              </a:spcAft>
            </a:pPr>
            <a:r>
              <a:rPr lang="en-US" sz="3600" b="1" spc="-4" dirty="0"/>
              <a:t>5.3.</a:t>
            </a:r>
            <a:r>
              <a:rPr lang="en-US" sz="3600" b="1" dirty="0"/>
              <a:t>Ví </a:t>
            </a:r>
            <a:r>
              <a:rPr lang="en-US" sz="3600" b="1" dirty="0" err="1"/>
              <a:t>dụ</a:t>
            </a:r>
            <a:endParaRPr lang="en-US" sz="3600" b="1" dirty="0"/>
          </a:p>
        </p:txBody>
      </p:sp>
      <p:sp>
        <p:nvSpPr>
          <p:cNvPr id="3" name="TextBox 2">
            <a:extLst>
              <a:ext uri="{FF2B5EF4-FFF2-40B4-BE49-F238E27FC236}">
                <a16:creationId xmlns:a16="http://schemas.microsoft.com/office/drawing/2014/main" id="{FDE0A220-4DF4-5F06-7918-00ABABE4C0A8}"/>
              </a:ext>
            </a:extLst>
          </p:cNvPr>
          <p:cNvSpPr txBox="1"/>
          <p:nvPr/>
        </p:nvSpPr>
        <p:spPr>
          <a:xfrm>
            <a:off x="89557" y="571531"/>
            <a:ext cx="2968752" cy="4671152"/>
          </a:xfrm>
          <a:prstGeom prst="rect">
            <a:avLst/>
          </a:prstGeom>
        </p:spPr>
        <p:txBody>
          <a:bodyPr vert="horz" lIns="91440" tIns="45720" rIns="91440" bIns="45720" rtlCol="0" anchor="ctr">
            <a:normAutofit fontScale="85000" lnSpcReduction="20000"/>
          </a:bodyPr>
          <a:lstStyle/>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err="1"/>
              <a:t>Giả</a:t>
            </a:r>
            <a:r>
              <a:rPr lang="en-US" sz="1700" dirty="0"/>
              <a:t> </a:t>
            </a:r>
            <a:r>
              <a:rPr lang="en-US" sz="1700" dirty="0" err="1"/>
              <a:t>sử</a:t>
            </a:r>
            <a:r>
              <a:rPr lang="en-US" sz="1700" dirty="0"/>
              <a:t> </a:t>
            </a:r>
            <a:r>
              <a:rPr lang="en-US" sz="1700" dirty="0" err="1"/>
              <a:t>chúng</a:t>
            </a:r>
            <a:r>
              <a:rPr lang="en-US" sz="1700" dirty="0"/>
              <a:t> ta </a:t>
            </a:r>
            <a:r>
              <a:rPr lang="en-US" sz="1700" dirty="0" err="1"/>
              <a:t>có</a:t>
            </a:r>
            <a:r>
              <a:rPr lang="en-US" sz="1700" dirty="0"/>
              <a:t> </a:t>
            </a:r>
            <a:r>
              <a:rPr lang="en-US" sz="1700" dirty="0" err="1"/>
              <a:t>thông</a:t>
            </a:r>
            <a:r>
              <a:rPr lang="en-US" sz="1700" dirty="0"/>
              <a:t> </a:t>
            </a:r>
            <a:r>
              <a:rPr lang="en-US" sz="1700" dirty="0" err="1"/>
              <a:t>điệp</a:t>
            </a:r>
            <a:r>
              <a:rPr lang="en-US" sz="1700" dirty="0"/>
              <a:t> </a:t>
            </a:r>
            <a:r>
              <a:rPr lang="en-US" sz="1700" dirty="0" err="1"/>
              <a:t>gốc</a:t>
            </a:r>
            <a:r>
              <a:rPr lang="en-US" sz="1700" dirty="0"/>
              <a:t> </a:t>
            </a:r>
            <a:r>
              <a:rPr lang="en-US" sz="1700" dirty="0" err="1"/>
              <a:t>là</a:t>
            </a:r>
            <a:r>
              <a:rPr lang="en-US" sz="1700" dirty="0"/>
              <a:t> "HELLO"  </a:t>
            </a:r>
          </a:p>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err="1"/>
              <a:t>Bước</a:t>
            </a:r>
            <a:r>
              <a:rPr lang="en-US" sz="1700" dirty="0"/>
              <a:t> 1: </a:t>
            </a:r>
            <a:r>
              <a:rPr lang="en-US" sz="1700" dirty="0" err="1"/>
              <a:t>Xác</a:t>
            </a:r>
            <a:r>
              <a:rPr lang="en-US" sz="1700" dirty="0"/>
              <a:t> </a:t>
            </a:r>
            <a:r>
              <a:rPr lang="en-US" sz="1700" dirty="0" err="1"/>
              <a:t>định</a:t>
            </a:r>
            <a:r>
              <a:rPr lang="en-US" sz="1700" dirty="0"/>
              <a:t> </a:t>
            </a:r>
            <a:r>
              <a:rPr lang="en-US" sz="1700" dirty="0" err="1"/>
              <a:t>thông</a:t>
            </a:r>
            <a:r>
              <a:rPr lang="en-US" sz="1700" dirty="0"/>
              <a:t> </a:t>
            </a:r>
            <a:r>
              <a:rPr lang="en-US" sz="1700" dirty="0" err="1"/>
              <a:t>điệp</a:t>
            </a:r>
            <a:r>
              <a:rPr lang="en-US" sz="1700" dirty="0"/>
              <a:t> </a:t>
            </a:r>
            <a:r>
              <a:rPr lang="en-US" sz="1700" dirty="0" err="1"/>
              <a:t>gốc</a:t>
            </a:r>
            <a:r>
              <a:rPr lang="en-US" sz="1700" dirty="0"/>
              <a:t> </a:t>
            </a:r>
            <a:r>
              <a:rPr lang="en-US" sz="1700" dirty="0" err="1"/>
              <a:t>và</a:t>
            </a:r>
            <a:r>
              <a:rPr lang="en-US" sz="1700" dirty="0"/>
              <a:t> </a:t>
            </a:r>
            <a:r>
              <a:rPr lang="en-US" sz="1700" dirty="0" err="1"/>
              <a:t>số</a:t>
            </a:r>
            <a:r>
              <a:rPr lang="en-US" sz="1700" dirty="0"/>
              <a:t> </a:t>
            </a:r>
            <a:r>
              <a:rPr lang="en-US" sz="1700" dirty="0" err="1"/>
              <a:t>bước</a:t>
            </a:r>
            <a:r>
              <a:rPr lang="en-US" sz="1700" dirty="0"/>
              <a:t> </a:t>
            </a:r>
            <a:r>
              <a:rPr lang="en-US" sz="1700" dirty="0" err="1"/>
              <a:t>dịch</a:t>
            </a:r>
            <a:r>
              <a:rPr lang="en-US" sz="1700" dirty="0"/>
              <a:t> </a:t>
            </a:r>
            <a:r>
              <a:rPr lang="en-US" sz="1700" dirty="0" err="1"/>
              <a:t>chuyển</a:t>
            </a:r>
            <a:r>
              <a:rPr lang="en-US" sz="1700" dirty="0"/>
              <a:t>:</a:t>
            </a:r>
          </a:p>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a:t>Thông </a:t>
            </a:r>
            <a:r>
              <a:rPr lang="en-US" sz="1700" dirty="0" err="1"/>
              <a:t>điệp</a:t>
            </a:r>
            <a:r>
              <a:rPr lang="en-US" sz="1700" dirty="0"/>
              <a:t> </a:t>
            </a:r>
            <a:r>
              <a:rPr lang="en-US" sz="1700" dirty="0" err="1"/>
              <a:t>gốc</a:t>
            </a:r>
            <a:r>
              <a:rPr lang="en-US" sz="1700" dirty="0"/>
              <a:t>: "HELLO“ </a:t>
            </a:r>
            <a:r>
              <a:rPr lang="en-US" sz="1700" dirty="0" err="1"/>
              <a:t>Số</a:t>
            </a:r>
            <a:r>
              <a:rPr lang="en-US" sz="1700" dirty="0"/>
              <a:t> </a:t>
            </a:r>
            <a:r>
              <a:rPr lang="en-US" sz="1700" dirty="0" err="1"/>
              <a:t>bước</a:t>
            </a:r>
            <a:r>
              <a:rPr lang="en-US" sz="1700" dirty="0"/>
              <a:t> </a:t>
            </a:r>
            <a:r>
              <a:rPr lang="en-US" sz="1700" dirty="0" err="1"/>
              <a:t>dịch</a:t>
            </a:r>
            <a:r>
              <a:rPr lang="en-US" sz="1700" dirty="0"/>
              <a:t> </a:t>
            </a:r>
            <a:r>
              <a:rPr lang="en-US" sz="1700" dirty="0" err="1"/>
              <a:t>chuyển</a:t>
            </a:r>
            <a:r>
              <a:rPr lang="en-US" sz="1700" dirty="0"/>
              <a:t>: 3</a:t>
            </a:r>
          </a:p>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err="1"/>
              <a:t>Bước</a:t>
            </a:r>
            <a:r>
              <a:rPr lang="en-US" sz="1700" dirty="0"/>
              <a:t> 2: </a:t>
            </a:r>
            <a:r>
              <a:rPr lang="en-US" sz="1700" dirty="0" err="1"/>
              <a:t>Thực</a:t>
            </a:r>
            <a:r>
              <a:rPr lang="en-US" sz="1700" dirty="0"/>
              <a:t> </a:t>
            </a:r>
            <a:r>
              <a:rPr lang="en-US" sz="1700" dirty="0" err="1"/>
              <a:t>hiện</a:t>
            </a:r>
            <a:r>
              <a:rPr lang="en-US" sz="1700" dirty="0"/>
              <a:t> </a:t>
            </a:r>
            <a:r>
              <a:rPr lang="en-US" sz="1700" dirty="0" err="1"/>
              <a:t>phép</a:t>
            </a:r>
            <a:r>
              <a:rPr lang="en-US" sz="1700" dirty="0"/>
              <a:t> </a:t>
            </a:r>
            <a:r>
              <a:rPr lang="en-US" sz="1700" dirty="0" err="1"/>
              <a:t>dịch</a:t>
            </a:r>
            <a:r>
              <a:rPr lang="en-US" sz="1700" dirty="0"/>
              <a:t> </a:t>
            </a:r>
            <a:r>
              <a:rPr lang="en-US" sz="1700" dirty="0" err="1"/>
              <a:t>chuyển</a:t>
            </a:r>
            <a:r>
              <a:rPr lang="en-US" sz="1700" dirty="0"/>
              <a:t> </a:t>
            </a:r>
            <a:r>
              <a:rPr lang="en-US" sz="1700" dirty="0" err="1"/>
              <a:t>trên</a:t>
            </a:r>
            <a:r>
              <a:rPr lang="en-US" sz="1700" dirty="0"/>
              <a:t> </a:t>
            </a:r>
            <a:r>
              <a:rPr lang="en-US" sz="1700" dirty="0" err="1"/>
              <a:t>từng</a:t>
            </a:r>
            <a:r>
              <a:rPr lang="en-US" sz="1700" dirty="0"/>
              <a:t> </a:t>
            </a:r>
            <a:r>
              <a:rPr lang="en-US" sz="1700" dirty="0" err="1"/>
              <a:t>ký</a:t>
            </a:r>
            <a:r>
              <a:rPr lang="en-US" sz="1700" dirty="0"/>
              <a:t> </a:t>
            </a:r>
            <a:r>
              <a:rPr lang="en-US" sz="1700" dirty="0" err="1"/>
              <a:t>tự</a:t>
            </a:r>
            <a:r>
              <a:rPr lang="en-US" sz="1700" dirty="0"/>
              <a:t> </a:t>
            </a:r>
            <a:r>
              <a:rPr lang="en-US" sz="1700" dirty="0" err="1"/>
              <a:t>trong</a:t>
            </a:r>
            <a:r>
              <a:rPr lang="en-US" sz="1700" dirty="0"/>
              <a:t> </a:t>
            </a:r>
            <a:r>
              <a:rPr lang="en-US" sz="1700" dirty="0" err="1"/>
              <a:t>thông</a:t>
            </a:r>
            <a:r>
              <a:rPr lang="en-US" sz="1700" dirty="0"/>
              <a:t> </a:t>
            </a:r>
            <a:r>
              <a:rPr lang="en-US" sz="1700" dirty="0" err="1"/>
              <a:t>điệp</a:t>
            </a:r>
            <a:r>
              <a:rPr lang="en-US" sz="1700" dirty="0"/>
              <a:t>:</a:t>
            </a:r>
          </a:p>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err="1"/>
              <a:t>Ký</a:t>
            </a:r>
            <a:r>
              <a:rPr lang="en-US" sz="1700" dirty="0"/>
              <a:t> </a:t>
            </a:r>
            <a:r>
              <a:rPr lang="en-US" sz="1700" dirty="0" err="1"/>
              <a:t>tự</a:t>
            </a:r>
            <a:r>
              <a:rPr lang="en-US" sz="1700" dirty="0"/>
              <a:t> "H" </a:t>
            </a:r>
            <a:r>
              <a:rPr lang="en-US" sz="1700" dirty="0" err="1"/>
              <a:t>dịch</a:t>
            </a:r>
            <a:r>
              <a:rPr lang="en-US" sz="1700" dirty="0"/>
              <a:t> </a:t>
            </a:r>
            <a:r>
              <a:rPr lang="en-US" sz="1700" dirty="0" err="1"/>
              <a:t>chuyển</a:t>
            </a:r>
            <a:r>
              <a:rPr lang="en-US" sz="1700" dirty="0"/>
              <a:t> 3 </a:t>
            </a:r>
            <a:r>
              <a:rPr lang="en-US" sz="1700" dirty="0" err="1"/>
              <a:t>bước</a:t>
            </a:r>
            <a:r>
              <a:rPr lang="en-US" sz="1700" dirty="0"/>
              <a:t>: "K"</a:t>
            </a:r>
          </a:p>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err="1"/>
              <a:t>Ký</a:t>
            </a:r>
            <a:r>
              <a:rPr lang="en-US" sz="1700" dirty="0"/>
              <a:t> </a:t>
            </a:r>
            <a:r>
              <a:rPr lang="en-US" sz="1700" dirty="0" err="1"/>
              <a:t>tự</a:t>
            </a:r>
            <a:r>
              <a:rPr lang="en-US" sz="1700" dirty="0"/>
              <a:t> "E" </a:t>
            </a:r>
            <a:r>
              <a:rPr lang="en-US" sz="1700" dirty="0" err="1"/>
              <a:t>dịch</a:t>
            </a:r>
            <a:r>
              <a:rPr lang="en-US" sz="1700" dirty="0"/>
              <a:t> </a:t>
            </a:r>
            <a:r>
              <a:rPr lang="en-US" sz="1700" dirty="0" err="1"/>
              <a:t>chuyển</a:t>
            </a:r>
            <a:r>
              <a:rPr lang="en-US" sz="1700" dirty="0"/>
              <a:t> 3 </a:t>
            </a:r>
            <a:r>
              <a:rPr lang="en-US" sz="1700" dirty="0" err="1"/>
              <a:t>bước</a:t>
            </a:r>
            <a:r>
              <a:rPr lang="en-US" sz="1700" dirty="0"/>
              <a:t>: "H"</a:t>
            </a:r>
          </a:p>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err="1"/>
              <a:t>Ký</a:t>
            </a:r>
            <a:r>
              <a:rPr lang="en-US" sz="1700" dirty="0"/>
              <a:t> </a:t>
            </a:r>
            <a:r>
              <a:rPr lang="en-US" sz="1700" dirty="0" err="1"/>
              <a:t>tự</a:t>
            </a:r>
            <a:r>
              <a:rPr lang="en-US" sz="1700" dirty="0"/>
              <a:t> "L" </a:t>
            </a:r>
            <a:r>
              <a:rPr lang="en-US" sz="1700" dirty="0" err="1"/>
              <a:t>dịch</a:t>
            </a:r>
            <a:r>
              <a:rPr lang="en-US" sz="1700" dirty="0"/>
              <a:t> </a:t>
            </a:r>
            <a:r>
              <a:rPr lang="en-US" sz="1700" dirty="0" err="1"/>
              <a:t>chuyển</a:t>
            </a:r>
            <a:r>
              <a:rPr lang="en-US" sz="1700" dirty="0"/>
              <a:t> 3 </a:t>
            </a:r>
            <a:r>
              <a:rPr lang="en-US" sz="1700" dirty="0" err="1"/>
              <a:t>bước</a:t>
            </a:r>
            <a:r>
              <a:rPr lang="en-US" sz="1700" dirty="0"/>
              <a:t>: "O"</a:t>
            </a:r>
          </a:p>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err="1"/>
              <a:t>Ký</a:t>
            </a:r>
            <a:r>
              <a:rPr lang="en-US" sz="1700" dirty="0"/>
              <a:t> </a:t>
            </a:r>
            <a:r>
              <a:rPr lang="en-US" sz="1700" dirty="0" err="1"/>
              <a:t>tự</a:t>
            </a:r>
            <a:r>
              <a:rPr lang="en-US" sz="1700" dirty="0"/>
              <a:t> "L" </a:t>
            </a:r>
            <a:r>
              <a:rPr lang="en-US" sz="1700" dirty="0" err="1"/>
              <a:t>dịch</a:t>
            </a:r>
            <a:r>
              <a:rPr lang="en-US" sz="1700" dirty="0"/>
              <a:t> </a:t>
            </a:r>
            <a:r>
              <a:rPr lang="en-US" sz="1700" dirty="0" err="1"/>
              <a:t>chuyển</a:t>
            </a:r>
            <a:r>
              <a:rPr lang="en-US" sz="1700" dirty="0"/>
              <a:t> 3 </a:t>
            </a:r>
            <a:r>
              <a:rPr lang="en-US" sz="1700" dirty="0" err="1"/>
              <a:t>bước</a:t>
            </a:r>
            <a:r>
              <a:rPr lang="en-US" sz="1700" dirty="0"/>
              <a:t>: "O"</a:t>
            </a:r>
          </a:p>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err="1"/>
              <a:t>Ký</a:t>
            </a:r>
            <a:r>
              <a:rPr lang="en-US" sz="1700" dirty="0"/>
              <a:t> </a:t>
            </a:r>
            <a:r>
              <a:rPr lang="en-US" sz="1700" dirty="0" err="1"/>
              <a:t>tự</a:t>
            </a:r>
            <a:r>
              <a:rPr lang="en-US" sz="1700" dirty="0"/>
              <a:t> "O" </a:t>
            </a:r>
            <a:r>
              <a:rPr lang="en-US" sz="1700" dirty="0" err="1"/>
              <a:t>dịch</a:t>
            </a:r>
            <a:r>
              <a:rPr lang="en-US" sz="1700" dirty="0"/>
              <a:t> </a:t>
            </a:r>
            <a:r>
              <a:rPr lang="en-US" sz="1700" dirty="0" err="1"/>
              <a:t>chuyển</a:t>
            </a:r>
            <a:r>
              <a:rPr lang="en-US" sz="1700" dirty="0"/>
              <a:t> 3 </a:t>
            </a:r>
            <a:r>
              <a:rPr lang="en-US" sz="1700" dirty="0" err="1"/>
              <a:t>bước</a:t>
            </a:r>
            <a:r>
              <a:rPr lang="en-US" sz="1700" dirty="0"/>
              <a:t>: "R"</a:t>
            </a:r>
          </a:p>
          <a:p>
            <a:pPr>
              <a:lnSpc>
                <a:spcPct val="90000"/>
              </a:lnSpc>
              <a:spcBef>
                <a:spcPct val="20000"/>
              </a:spcBef>
              <a:spcAft>
                <a:spcPts val="600"/>
              </a:spcAft>
              <a:buClr>
                <a:schemeClr val="tx1"/>
              </a:buClr>
              <a:buSzPct val="80000"/>
              <a:buFont typeface="Wingdings 3" panose="05040102010807070707" pitchFamily="18" charset="2"/>
              <a:buChar char=""/>
            </a:pPr>
            <a:r>
              <a:rPr lang="en-US" sz="1700" dirty="0"/>
              <a:t>Thông </a:t>
            </a:r>
            <a:r>
              <a:rPr lang="en-US" sz="1700" dirty="0" err="1"/>
              <a:t>điệp</a:t>
            </a:r>
            <a:r>
              <a:rPr lang="en-US" sz="1700" dirty="0"/>
              <a:t> </a:t>
            </a:r>
            <a:r>
              <a:rPr lang="en-US" sz="1700" dirty="0" err="1"/>
              <a:t>đã</a:t>
            </a:r>
            <a:r>
              <a:rPr lang="en-US" sz="1700" dirty="0"/>
              <a:t> </a:t>
            </a:r>
            <a:r>
              <a:rPr lang="en-US" sz="1700" dirty="0" err="1"/>
              <a:t>mã</a:t>
            </a:r>
            <a:r>
              <a:rPr lang="en-US" sz="1700" dirty="0"/>
              <a:t> </a:t>
            </a:r>
            <a:r>
              <a:rPr lang="en-US" sz="1700" dirty="0" err="1"/>
              <a:t>hóa</a:t>
            </a:r>
            <a:r>
              <a:rPr lang="en-US" sz="1700" dirty="0"/>
              <a:t> </a:t>
            </a:r>
            <a:r>
              <a:rPr lang="en-US" sz="1700" dirty="0" err="1"/>
              <a:t>là</a:t>
            </a:r>
            <a:r>
              <a:rPr lang="en-US" sz="1700" dirty="0"/>
              <a:t> "KHOOR".</a:t>
            </a:r>
          </a:p>
          <a:p>
            <a:pPr>
              <a:lnSpc>
                <a:spcPct val="90000"/>
              </a:lnSpc>
              <a:spcBef>
                <a:spcPct val="20000"/>
              </a:spcBef>
              <a:spcAft>
                <a:spcPts val="600"/>
              </a:spcAft>
              <a:buClr>
                <a:schemeClr val="tx1"/>
              </a:buClr>
              <a:buSzPct val="80000"/>
              <a:buFont typeface="Wingdings 3" panose="05040102010807070707" pitchFamily="18" charset="2"/>
              <a:buChar char=""/>
            </a:pPr>
            <a:endParaRPr lang="en-US" sz="700" dirty="0">
              <a:solidFill>
                <a:schemeClr val="bg2">
                  <a:lumMod val="75000"/>
                </a:schemeClr>
              </a:solidFill>
            </a:endParaRPr>
          </a:p>
        </p:txBody>
      </p:sp>
      <p:pic>
        <p:nvPicPr>
          <p:cNvPr id="5" name="Picture 4" descr="A grid of letters in red and blue&#10;&#10;Description automatically generated">
            <a:extLst>
              <a:ext uri="{FF2B5EF4-FFF2-40B4-BE49-F238E27FC236}">
                <a16:creationId xmlns:a16="http://schemas.microsoft.com/office/drawing/2014/main" id="{B337DBB6-163E-6DFA-916E-77684B4E2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709" y="2442844"/>
            <a:ext cx="3843291" cy="2658109"/>
          </a:xfrm>
          <a:prstGeom prst="rect">
            <a:avLst/>
          </a:prstGeom>
        </p:spPr>
      </p:pic>
      <p:sp>
        <p:nvSpPr>
          <p:cNvPr id="4" name="AutoShape 2" descr="Mã hoá thay thế liệu đã hết thời?">
            <a:extLst>
              <a:ext uri="{FF2B5EF4-FFF2-40B4-BE49-F238E27FC236}">
                <a16:creationId xmlns:a16="http://schemas.microsoft.com/office/drawing/2014/main" id="{F791B4F4-AC33-DCDD-CB94-7663E53BC516}"/>
              </a:ext>
            </a:extLst>
          </p:cNvPr>
          <p:cNvSpPr>
            <a:spLocks noChangeAspect="1" noChangeArrowheads="1"/>
          </p:cNvSpPr>
          <p:nvPr/>
        </p:nvSpPr>
        <p:spPr bwMode="auto">
          <a:xfrm>
            <a:off x="3992237" y="2402882"/>
            <a:ext cx="1568527" cy="12333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050"/>
          </a:p>
        </p:txBody>
      </p:sp>
    </p:spTree>
    <p:extLst>
      <p:ext uri="{BB962C8B-B14F-4D97-AF65-F5344CB8AC3E}">
        <p14:creationId xmlns:p14="http://schemas.microsoft.com/office/powerpoint/2010/main" val="50373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71560">
              <a:srgbClr val="247FAD"/>
            </a:gs>
            <a:gs pos="37614">
              <a:srgbClr val="2986B2"/>
            </a:gs>
            <a:gs pos="29360">
              <a:srgbClr val="3B9DC4"/>
            </a:gs>
            <a:gs pos="84416">
              <a:srgbClr val="247FAD"/>
            </a:gs>
            <a:gs pos="96330">
              <a:srgbClr val="247FAD"/>
            </a:gs>
            <a:gs pos="54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EA83-6564-1001-5F14-65CD8AA70D4E}"/>
              </a:ext>
            </a:extLst>
          </p:cNvPr>
          <p:cNvSpPr>
            <a:spLocks noGrp="1"/>
          </p:cNvSpPr>
          <p:nvPr>
            <p:ph type="title"/>
          </p:nvPr>
        </p:nvSpPr>
        <p:spPr>
          <a:xfrm>
            <a:off x="-761562" y="-138043"/>
            <a:ext cx="2995809" cy="684392"/>
          </a:xfrm>
        </p:spPr>
        <p:txBody>
          <a:bodyPr/>
          <a:lstStyle/>
          <a:p>
            <a:pPr marL="171450">
              <a:spcAft>
                <a:spcPts val="563"/>
              </a:spcAft>
            </a:pPr>
            <a:r>
              <a:rPr lang="en-GB" sz="2400">
                <a:latin typeface="Times New Roman" panose="02020603050405020304" pitchFamily="18" charset="0"/>
                <a:ea typeface="Times New Roman" panose="02020603050405020304" pitchFamily="18" charset="0"/>
              </a:rPr>
              <a:t>5.4. Đặc điểm:</a:t>
            </a:r>
            <a:endParaRPr lang="en-GB" sz="2400" dirty="0">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D4E36344-02A2-29D4-5CAE-ADB2B4FA3F69}"/>
              </a:ext>
            </a:extLst>
          </p:cNvPr>
          <p:cNvSpPr txBox="1"/>
          <p:nvPr/>
        </p:nvSpPr>
        <p:spPr>
          <a:xfrm>
            <a:off x="-263188" y="438069"/>
            <a:ext cx="5569027" cy="5009064"/>
          </a:xfrm>
          <a:prstGeom prst="rect">
            <a:avLst/>
          </a:prstGeom>
          <a:noFill/>
        </p:spPr>
        <p:txBody>
          <a:bodyPr wrap="square" rtlCol="0">
            <a:spAutoFit/>
          </a:bodyPr>
          <a:lstStyle/>
          <a:p>
            <a:pPr marL="342900"/>
            <a:r>
              <a:rPr lang="en-GB" sz="1600">
                <a:latin typeface="Times New Roman" panose="02020603050405020304" pitchFamily="18" charset="0"/>
                <a:ea typeface="Times New Roman" panose="02020603050405020304" pitchFamily="18" charset="0"/>
              </a:rPr>
              <a:t>-Đơn giản: Mật mã Caesar là một hệ mật mã đơn giản và dễ hiểu. Việc thực hiện và hiểu cách hoạt động của nó không đòi hỏi kiến thức chuyên sâu về mật mã.</a:t>
            </a:r>
          </a:p>
          <a:p>
            <a:pPr marL="342900"/>
            <a:r>
              <a:rPr lang="en-GB" sz="1600">
                <a:latin typeface="Times New Roman" panose="02020603050405020304" pitchFamily="18" charset="0"/>
                <a:ea typeface="Times New Roman" panose="02020603050405020304" pitchFamily="18" charset="0"/>
              </a:rPr>
              <a:t> </a:t>
            </a:r>
          </a:p>
          <a:p>
            <a:pPr marL="342900"/>
            <a:r>
              <a:rPr lang="en-GB" sz="1600">
                <a:latin typeface="Times New Roman" panose="02020603050405020304" pitchFamily="18" charset="0"/>
                <a:ea typeface="Times New Roman" panose="02020603050405020304" pitchFamily="18" charset="0"/>
              </a:rPr>
              <a:t>-Dịch chuyển theo số bước cố định: Mật mã Caesar dịch chuyển mỗi ký tự trong thông điệp theo một số bước cố định trong bảng chữ cái.</a:t>
            </a:r>
          </a:p>
          <a:p>
            <a:pPr marL="342900"/>
            <a:r>
              <a:rPr lang="en-GB" sz="1600">
                <a:latin typeface="Times New Roman" panose="02020603050405020304" pitchFamily="18" charset="0"/>
                <a:ea typeface="Times New Roman" panose="02020603050405020304" pitchFamily="18" charset="0"/>
              </a:rPr>
              <a:t>-Chu kỳ: Trong bảng chữ cái tiếng Anh, có tổng cộng 26 chữ cái. </a:t>
            </a:r>
          </a:p>
          <a:p>
            <a:pPr marL="342900"/>
            <a:r>
              <a:rPr lang="en-GB" sz="1600">
                <a:latin typeface="Times New Roman" panose="02020603050405020304" pitchFamily="18" charset="0"/>
                <a:ea typeface="Times New Roman" panose="02020603050405020304" pitchFamily="18" charset="0"/>
              </a:rPr>
              <a:t> </a:t>
            </a:r>
          </a:p>
          <a:p>
            <a:pPr marL="342900"/>
            <a:r>
              <a:rPr lang="en-GB" sz="1600">
                <a:latin typeface="Times New Roman" panose="02020603050405020304" pitchFamily="18" charset="0"/>
                <a:ea typeface="Times New Roman" panose="02020603050405020304" pitchFamily="18" charset="0"/>
              </a:rPr>
              <a:t>-Dễ bị phá vỡ: Mật mã Caesar rất dễ bị phá vỡ bởi kẻ tấn công thông qua phương pháp thử và sai. </a:t>
            </a:r>
          </a:p>
          <a:p>
            <a:pPr marL="342900"/>
            <a:r>
              <a:rPr lang="en-GB" sz="1600">
                <a:latin typeface="Times New Roman" panose="02020603050405020304" pitchFamily="18" charset="0"/>
                <a:ea typeface="Times New Roman" panose="02020603050405020304" pitchFamily="18" charset="0"/>
              </a:rPr>
              <a:t>-Khả năng tăng cường bảo mật: Mật mã Caesar có thể được cải tiến bằng cách sử dụng việc dịch chuyển theo một khóa ngẫu nhiên hoặc kết hợp của nhiều phép dịch chuyển.</a:t>
            </a:r>
          </a:p>
          <a:p>
            <a:pPr marL="342900"/>
            <a:r>
              <a:rPr lang="en-GB" sz="1600">
                <a:latin typeface="Times New Roman" panose="02020603050405020304" pitchFamily="18" charset="0"/>
                <a:ea typeface="Times New Roman" panose="02020603050405020304" pitchFamily="18" charset="0"/>
              </a:rPr>
              <a:t> </a:t>
            </a:r>
          </a:p>
          <a:p>
            <a:pPr marL="342900">
              <a:spcAft>
                <a:spcPts val="563"/>
              </a:spcAft>
            </a:pPr>
            <a:r>
              <a:rPr lang="en-GB" sz="1600">
                <a:latin typeface="Times New Roman" panose="02020603050405020304" pitchFamily="18" charset="0"/>
                <a:ea typeface="Times New Roman" panose="02020603050405020304" pitchFamily="18" charset="0"/>
              </a:rPr>
              <a:t>-Sử dụng trong mục đích giáo dục: Mật mã Caesar thường được sử dụng như một ví dụ đơn giản để giới thiệu các khái niệm cơ bản về mật mã và quy trình mã hóa/giải mã.</a:t>
            </a:r>
          </a:p>
          <a:p>
            <a:pPr marL="342900"/>
            <a:endParaRPr lang="en-GB" sz="1050" dirty="0"/>
          </a:p>
        </p:txBody>
      </p:sp>
    </p:spTree>
    <p:extLst>
      <p:ext uri="{BB962C8B-B14F-4D97-AF65-F5344CB8AC3E}">
        <p14:creationId xmlns:p14="http://schemas.microsoft.com/office/powerpoint/2010/main" val="3136298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21" name="Google Shape;821;p38"/>
          <p:cNvSpPr txBox="1">
            <a:spLocks noGrp="1"/>
          </p:cNvSpPr>
          <p:nvPr>
            <p:ph type="subTitle" idx="1"/>
          </p:nvPr>
        </p:nvSpPr>
        <p:spPr>
          <a:xfrm>
            <a:off x="699693" y="2859303"/>
            <a:ext cx="4850502" cy="549900"/>
          </a:xfrm>
          <a:prstGeom prst="rect">
            <a:avLst/>
          </a:prstGeom>
        </p:spPr>
        <p:txBody>
          <a:bodyPr spcFirstLastPara="1" wrap="square" lIns="68569" tIns="68569" rIns="68569" bIns="68569" anchor="t" anchorCtr="0">
            <a:noAutofit/>
          </a:bodyPr>
          <a:lstStyle/>
          <a:p>
            <a:pPr marL="0" indent="0"/>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Phát</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minh</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ban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mật</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Vigenère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phát</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minh</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cuối</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kỷ</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16,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khoảng</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năm</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1585,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bởi</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Blaise de Vigenère,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người</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Pháp</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Anh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ấy</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viết</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về</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phương</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pháp</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này</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cuốn</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sách</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mình</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tựa</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đề</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"Le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Traité</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des Chiffres" (Treatise on Ciphers),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nơi</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anh</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mô</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tả</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hiện</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điệp</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chuỗi</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L="0" indent="0"/>
            <a:endParaRPr dirty="0"/>
          </a:p>
        </p:txBody>
      </p:sp>
      <p:sp>
        <p:nvSpPr>
          <p:cNvPr id="822" name="Google Shape;822;p38"/>
          <p:cNvSpPr txBox="1">
            <a:spLocks noGrp="1"/>
          </p:cNvSpPr>
          <p:nvPr>
            <p:ph type="subTitle" idx="2"/>
          </p:nvPr>
        </p:nvSpPr>
        <p:spPr>
          <a:xfrm>
            <a:off x="699693" y="2357795"/>
            <a:ext cx="1661625" cy="319500"/>
          </a:xfrm>
          <a:prstGeom prst="rect">
            <a:avLst/>
          </a:prstGeom>
        </p:spPr>
        <p:txBody>
          <a:bodyPr spcFirstLastPara="1" wrap="square" lIns="68569" tIns="68569" rIns="68569" bIns="68569" anchor="b" anchorCtr="0">
            <a:noAutofit/>
          </a:bodyPr>
          <a:lstStyle/>
          <a:p>
            <a:pPr marL="0" indent="0"/>
            <a:r>
              <a:rPr lang="en-US" sz="1800" dirty="0">
                <a:solidFill>
                  <a:schemeClr val="tx1"/>
                </a:solidFill>
                <a:latin typeface="Times New Roman" panose="02020603050405020304" pitchFamily="18" charset="0"/>
                <a:ea typeface="Times New Roman" panose="02020603050405020304" pitchFamily="18" charset="0"/>
              </a:rPr>
              <a:t> </a:t>
            </a:r>
            <a:r>
              <a:rPr lang="en-US" sz="1800" dirty="0" err="1">
                <a:solidFill>
                  <a:schemeClr val="tx1"/>
                </a:solidFill>
                <a:latin typeface="Times New Roman" panose="02020603050405020304" pitchFamily="18" charset="0"/>
                <a:ea typeface="Times New Roman" panose="02020603050405020304" pitchFamily="18" charset="0"/>
              </a:rPr>
              <a:t>Lịch</a:t>
            </a:r>
            <a:r>
              <a:rPr lang="en-US" sz="1800" dirty="0">
                <a:solidFill>
                  <a:schemeClr val="tx1"/>
                </a:solidFill>
                <a:latin typeface="Times New Roman" panose="02020603050405020304" pitchFamily="18" charset="0"/>
                <a:ea typeface="Times New Roman" panose="02020603050405020304" pitchFamily="18" charset="0"/>
              </a:rPr>
              <a:t> </a:t>
            </a:r>
            <a:r>
              <a:rPr lang="en-US" sz="1800" dirty="0" err="1">
                <a:solidFill>
                  <a:schemeClr val="tx1"/>
                </a:solidFill>
                <a:latin typeface="Times New Roman" panose="02020603050405020304" pitchFamily="18" charset="0"/>
                <a:ea typeface="Times New Roman" panose="02020603050405020304" pitchFamily="18" charset="0"/>
              </a:rPr>
              <a:t>sử</a:t>
            </a:r>
            <a:r>
              <a:rPr lang="en-US" sz="1800" dirty="0">
                <a:solidFill>
                  <a:schemeClr val="tx1"/>
                </a:solidFill>
                <a:latin typeface="Times New Roman" panose="02020603050405020304" pitchFamily="18" charset="0"/>
                <a:ea typeface="Times New Roman" panose="02020603050405020304" pitchFamily="18" charset="0"/>
              </a:rPr>
              <a:t>:</a:t>
            </a:r>
            <a:endParaRPr sz="1800" dirty="0">
              <a:solidFill>
                <a:schemeClr val="tx1"/>
              </a:solidFill>
            </a:endParaRPr>
          </a:p>
        </p:txBody>
      </p:sp>
      <p:sp>
        <p:nvSpPr>
          <p:cNvPr id="823" name="Google Shape;823;p38"/>
          <p:cNvSpPr txBox="1">
            <a:spLocks noGrp="1"/>
          </p:cNvSpPr>
          <p:nvPr>
            <p:ph type="subTitle" idx="3"/>
          </p:nvPr>
        </p:nvSpPr>
        <p:spPr>
          <a:xfrm>
            <a:off x="430863" y="1403251"/>
            <a:ext cx="6467611" cy="549900"/>
          </a:xfrm>
          <a:prstGeom prst="rect">
            <a:avLst/>
          </a:prstGeom>
        </p:spPr>
        <p:txBody>
          <a:bodyPr spcFirstLastPara="1" wrap="square" lIns="68569" tIns="68569" rIns="68569" bIns="68569" anchor="t" anchorCtr="0">
            <a:noAutofit/>
          </a:bodyPr>
          <a:lstStyle/>
          <a:p>
            <a:pPr marL="0" indent="0"/>
            <a:r>
              <a:rPr lang="en-US" sz="1400" dirty="0">
                <a:solidFill>
                  <a:schemeClr val="tx1"/>
                </a:solidFill>
                <a:latin typeface="Times New Roman" panose="02020603050405020304" pitchFamily="18" charset="0"/>
                <a:ea typeface="Times New Roman" panose="02020603050405020304" pitchFamily="18" charset="0"/>
              </a:rPr>
              <a:t>Vigenère </a:t>
            </a:r>
            <a:r>
              <a:rPr lang="en-US" sz="1400" dirty="0" err="1">
                <a:solidFill>
                  <a:schemeClr val="tx1"/>
                </a:solidFill>
                <a:latin typeface="Times New Roman" panose="02020603050405020304" pitchFamily="18" charset="0"/>
                <a:ea typeface="Times New Roman" panose="02020603050405020304" pitchFamily="18" charset="0"/>
              </a:rPr>
              <a:t>là</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một</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phương</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pháp</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mã</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hóa</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văn</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bản</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bằng</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cách</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sử</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dụng</a:t>
            </a:r>
            <a:r>
              <a:rPr lang="en-US" sz="1400" dirty="0">
                <a:solidFill>
                  <a:schemeClr val="tx1"/>
                </a:solidFill>
                <a:latin typeface="Times New Roman" panose="02020603050405020304" pitchFamily="18" charset="0"/>
                <a:ea typeface="Times New Roman" panose="02020603050405020304" pitchFamily="18" charset="0"/>
              </a:rPr>
              <a:t> xen </a:t>
            </a:r>
            <a:r>
              <a:rPr lang="en-US" sz="1400" dirty="0" err="1">
                <a:solidFill>
                  <a:schemeClr val="tx1"/>
                </a:solidFill>
                <a:latin typeface="Times New Roman" panose="02020603050405020304" pitchFamily="18" charset="0"/>
                <a:ea typeface="Times New Roman" panose="02020603050405020304" pitchFamily="18" charset="0"/>
              </a:rPr>
              <a:t>kẽ</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một</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số</a:t>
            </a:r>
            <a:r>
              <a:rPr lang="en-US" sz="1400" dirty="0">
                <a:solidFill>
                  <a:schemeClr val="tx1"/>
                </a:solidFill>
                <a:latin typeface="Times New Roman" panose="02020603050405020304" pitchFamily="18" charset="0"/>
                <a:ea typeface="Times New Roman" panose="02020603050405020304" pitchFamily="18" charset="0"/>
              </a:rPr>
              <a:t> Caesar </a:t>
            </a:r>
            <a:r>
              <a:rPr lang="en-US" sz="1400" dirty="0" err="1">
                <a:solidFill>
                  <a:schemeClr val="tx1"/>
                </a:solidFill>
                <a:latin typeface="Times New Roman" panose="02020603050405020304" pitchFamily="18" charset="0"/>
                <a:ea typeface="Times New Roman" panose="02020603050405020304" pitchFamily="18" charset="0"/>
              </a:rPr>
              <a:t>khác</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được</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phép</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mã</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hóa</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dựa</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trên</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các</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chữ</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cái</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của</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một</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từ</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khóa</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Nó</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là</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một</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dạng</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mã</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hóa</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đơn</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giản</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thay</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thế</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bằng</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nhiều</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chữ</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cái</a:t>
            </a:r>
            <a:r>
              <a:rPr lang="en-US" sz="1400" dirty="0">
                <a:solidFill>
                  <a:schemeClr val="tx1"/>
                </a:solidFill>
                <a:latin typeface="Times New Roman" panose="02020603050405020304" pitchFamily="18" charset="0"/>
                <a:ea typeface="Times New Roman" panose="02020603050405020304" pitchFamily="18" charset="0"/>
              </a:rPr>
              <a:t> </a:t>
            </a:r>
            <a:r>
              <a:rPr lang="en-US" sz="1400" dirty="0" err="1">
                <a:solidFill>
                  <a:schemeClr val="tx1"/>
                </a:solidFill>
                <a:latin typeface="Times New Roman" panose="02020603050405020304" pitchFamily="18" charset="0"/>
                <a:ea typeface="Times New Roman" panose="02020603050405020304" pitchFamily="18" charset="0"/>
              </a:rPr>
              <a:t>bảng</a:t>
            </a:r>
            <a:r>
              <a:rPr lang="en-US" sz="1400" dirty="0">
                <a:solidFill>
                  <a:schemeClr val="tx1"/>
                </a:solidFill>
                <a:latin typeface="Times New Roman" panose="02020603050405020304" pitchFamily="18" charset="0"/>
                <a:ea typeface="Times New Roman" panose="02020603050405020304" pitchFamily="18" charset="0"/>
              </a:rPr>
              <a:t>.</a:t>
            </a:r>
            <a:endParaRPr sz="1400" dirty="0">
              <a:solidFill>
                <a:schemeClr val="tx1"/>
              </a:solidFill>
            </a:endParaRPr>
          </a:p>
        </p:txBody>
      </p:sp>
      <p:sp>
        <p:nvSpPr>
          <p:cNvPr id="824" name="Google Shape;824;p38"/>
          <p:cNvSpPr txBox="1">
            <a:spLocks noGrp="1"/>
          </p:cNvSpPr>
          <p:nvPr>
            <p:ph type="subTitle" idx="4"/>
          </p:nvPr>
        </p:nvSpPr>
        <p:spPr>
          <a:xfrm>
            <a:off x="699693" y="995779"/>
            <a:ext cx="1661625" cy="319500"/>
          </a:xfrm>
          <a:prstGeom prst="rect">
            <a:avLst/>
          </a:prstGeom>
        </p:spPr>
        <p:txBody>
          <a:bodyPr spcFirstLastPara="1" wrap="square" lIns="68569" tIns="68569" rIns="68569" bIns="68569" anchor="b" anchorCtr="0">
            <a:noAutofit/>
          </a:bodyPr>
          <a:lstStyle/>
          <a:p>
            <a:pPr marL="0" indent="0"/>
            <a:r>
              <a:rPr lang="en-US" sz="1800" dirty="0" err="1">
                <a:solidFill>
                  <a:schemeClr val="tx1"/>
                </a:solidFill>
                <a:latin typeface="Times New Roman" panose="02020603050405020304" pitchFamily="18" charset="0"/>
                <a:ea typeface="Times New Roman" panose="02020603050405020304" pitchFamily="18" charset="0"/>
              </a:rPr>
              <a:t>Khái</a:t>
            </a:r>
            <a:r>
              <a:rPr lang="en-US" sz="1800" dirty="0">
                <a:solidFill>
                  <a:schemeClr val="tx1"/>
                </a:solidFill>
                <a:latin typeface="Times New Roman" panose="02020603050405020304" pitchFamily="18" charset="0"/>
                <a:ea typeface="Times New Roman" panose="02020603050405020304" pitchFamily="18" charset="0"/>
              </a:rPr>
              <a:t> </a:t>
            </a:r>
            <a:r>
              <a:rPr lang="en-US" sz="1800" dirty="0" err="1">
                <a:solidFill>
                  <a:schemeClr val="tx1"/>
                </a:solidFill>
                <a:latin typeface="Times New Roman" panose="02020603050405020304" pitchFamily="18" charset="0"/>
                <a:ea typeface="Times New Roman" panose="02020603050405020304" pitchFamily="18" charset="0"/>
              </a:rPr>
              <a:t>niệm</a:t>
            </a:r>
            <a:r>
              <a:rPr lang="en-US" sz="1800" dirty="0">
                <a:solidFill>
                  <a:schemeClr val="tx1"/>
                </a:solidFill>
                <a:latin typeface="Times New Roman" panose="02020603050405020304" pitchFamily="18" charset="0"/>
                <a:ea typeface="Times New Roman" panose="02020603050405020304" pitchFamily="18" charset="0"/>
              </a:rPr>
              <a:t>:</a:t>
            </a:r>
            <a:endParaRPr sz="1800" dirty="0"/>
          </a:p>
        </p:txBody>
      </p:sp>
      <p:sp>
        <p:nvSpPr>
          <p:cNvPr id="2" name="TextBox 1">
            <a:extLst>
              <a:ext uri="{FF2B5EF4-FFF2-40B4-BE49-F238E27FC236}">
                <a16:creationId xmlns:a16="http://schemas.microsoft.com/office/drawing/2014/main" id="{11EB4884-47C3-5CE8-7E78-89294973C6E2}"/>
              </a:ext>
            </a:extLst>
          </p:cNvPr>
          <p:cNvSpPr txBox="1"/>
          <p:nvPr/>
        </p:nvSpPr>
        <p:spPr>
          <a:xfrm>
            <a:off x="413626" y="561052"/>
            <a:ext cx="3712562" cy="369332"/>
          </a:xfrm>
          <a:prstGeom prst="rect">
            <a:avLst/>
          </a:prstGeom>
          <a:noFill/>
        </p:spPr>
        <p:txBody>
          <a:bodyPr wrap="square" rtlCol="0">
            <a:spAutoFit/>
          </a:bodyPr>
          <a:lstStyle/>
          <a:p>
            <a:r>
              <a:rPr lang="en-US" b="1" dirty="0">
                <a:latin typeface="Times New Roman" panose="02020603050405020304" pitchFamily="18" charset="0"/>
                <a:ea typeface="Times New Roman" panose="02020603050405020304" pitchFamily="18" charset="0"/>
                <a:cs typeface="Times New Roman" panose="02020603050405020304" pitchFamily="18" charset="0"/>
              </a:rPr>
              <a:t>6.1.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Khái</a:t>
            </a: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niệm</a:t>
            </a: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lịch</a:t>
            </a: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sử</a:t>
            </a:r>
            <a:endParaRPr lang="en-GB"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99E96FF-DB53-627D-988C-4D724FBBD567}"/>
              </a:ext>
            </a:extLst>
          </p:cNvPr>
          <p:cNvSpPr txBox="1"/>
          <p:nvPr/>
        </p:nvSpPr>
        <p:spPr>
          <a:xfrm>
            <a:off x="41486" y="11415"/>
            <a:ext cx="5508709"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6</a:t>
            </a:r>
            <a:r>
              <a:rPr lang="vi-VN"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HỆ MẬT MÃ </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VIGENÈRE</a:t>
            </a:r>
            <a:endParaRPr lang="en-GB" sz="24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1718635-3B30-0549-6E28-0E07D3EC3FD9}"/>
              </a:ext>
            </a:extLst>
          </p:cNvPr>
          <p:cNvSpPr txBox="1"/>
          <p:nvPr/>
        </p:nvSpPr>
        <p:spPr>
          <a:xfrm>
            <a:off x="57423" y="1393326"/>
            <a:ext cx="5081530" cy="300082"/>
          </a:xfrm>
          <a:prstGeom prst="rect">
            <a:avLst/>
          </a:prstGeom>
          <a:noFill/>
        </p:spPr>
        <p:txBody>
          <a:bodyPr wrap="square" rtlCol="0">
            <a:spAutoFit/>
          </a:bodyPr>
          <a:lstStyle/>
          <a:p>
            <a:r>
              <a:rPr lang="en-US" sz="1350" b="1" dirty="0" err="1">
                <a:latin typeface="Times New Roman" panose="02020603050405020304" pitchFamily="18" charset="0"/>
                <a:ea typeface="Times New Roman" panose="02020603050405020304" pitchFamily="18" charset="0"/>
              </a:rPr>
              <a:t>Cách</a:t>
            </a:r>
            <a:r>
              <a:rPr lang="en-US" sz="1350" b="1" dirty="0">
                <a:latin typeface="Times New Roman" panose="02020603050405020304" pitchFamily="18" charset="0"/>
                <a:ea typeface="Times New Roman" panose="02020603050405020304" pitchFamily="18" charset="0"/>
              </a:rPr>
              <a:t> 1: </a:t>
            </a:r>
            <a:r>
              <a:rPr lang="en-US" sz="1350" b="1" dirty="0" err="1">
                <a:latin typeface="Times New Roman" panose="02020603050405020304" pitchFamily="18" charset="0"/>
                <a:ea typeface="Times New Roman" panose="02020603050405020304" pitchFamily="18" charset="0"/>
              </a:rPr>
              <a:t>Dùng</a:t>
            </a:r>
            <a:r>
              <a:rPr lang="en-US" sz="1350" b="1" dirty="0">
                <a:latin typeface="Times New Roman" panose="02020603050405020304" pitchFamily="18" charset="0"/>
                <a:ea typeface="Times New Roman" panose="02020603050405020304" pitchFamily="18" charset="0"/>
              </a:rPr>
              <a:t> </a:t>
            </a:r>
            <a:r>
              <a:rPr lang="en-US" sz="1350" b="1" dirty="0" err="1">
                <a:latin typeface="Times New Roman" panose="02020603050405020304" pitchFamily="18" charset="0"/>
                <a:ea typeface="Times New Roman" panose="02020603050405020304" pitchFamily="18" charset="0"/>
              </a:rPr>
              <a:t>bảng</a:t>
            </a:r>
            <a:r>
              <a:rPr lang="en-US" sz="1350" b="1" dirty="0">
                <a:latin typeface="Times New Roman" panose="02020603050405020304" pitchFamily="18" charset="0"/>
                <a:ea typeface="Times New Roman" panose="02020603050405020304" pitchFamily="18" charset="0"/>
              </a:rPr>
              <a:t> Vigenère</a:t>
            </a:r>
            <a:endParaRPr lang="en-GB" sz="1350" b="1" dirty="0"/>
          </a:p>
        </p:txBody>
      </p:sp>
      <p:sp>
        <p:nvSpPr>
          <p:cNvPr id="12" name="TextBox 11">
            <a:extLst>
              <a:ext uri="{FF2B5EF4-FFF2-40B4-BE49-F238E27FC236}">
                <a16:creationId xmlns:a16="http://schemas.microsoft.com/office/drawing/2014/main" id="{283EF66C-245D-62F3-F8CE-461DB813F1A5}"/>
              </a:ext>
            </a:extLst>
          </p:cNvPr>
          <p:cNvSpPr txBox="1"/>
          <p:nvPr/>
        </p:nvSpPr>
        <p:spPr>
          <a:xfrm>
            <a:off x="223091" y="2226681"/>
            <a:ext cx="1826046" cy="2585323"/>
          </a:xfrm>
          <a:prstGeom prst="rect">
            <a:avLst/>
          </a:prstGeom>
          <a:noFill/>
        </p:spPr>
        <p:txBody>
          <a:bodyPr wrap="square" rtlCol="0">
            <a:spAutoFit/>
          </a:bodyPr>
          <a:lstStyle/>
          <a:p>
            <a:r>
              <a:rPr lang="en-US" dirty="0" err="1">
                <a:latin typeface="Times New Roman" panose="02020603050405020304" pitchFamily="18" charset="0"/>
                <a:ea typeface="Times New Roman" panose="02020603050405020304" pitchFamily="18" charset="0"/>
              </a:rPr>
              <a:t>Đầu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tiên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bảng</a:t>
            </a:r>
            <a:r>
              <a:rPr lang="en-US" dirty="0">
                <a:latin typeface="Times New Roman" panose="02020603050405020304" pitchFamily="18" charset="0"/>
                <a:ea typeface="Times New Roman" panose="02020603050405020304" pitchFamily="18" charset="0"/>
              </a:rPr>
              <a:t> Vigenère </a:t>
            </a:r>
            <a:r>
              <a:rPr lang="en-US" dirty="0" err="1">
                <a:latin typeface="Times New Roman" panose="02020603050405020304" pitchFamily="18" charset="0"/>
                <a:ea typeface="Times New Roman" panose="02020603050405020304" pitchFamily="18" charset="0"/>
              </a:rPr>
              <a:t>thường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bảng</a:t>
            </a:r>
            <a:r>
              <a:rPr lang="en-US" dirty="0">
                <a:latin typeface="Times New Roman" panose="02020603050405020304" pitchFamily="18" charset="0"/>
                <a:ea typeface="Times New Roman" panose="02020603050405020304" pitchFamily="18" charset="0"/>
              </a:rPr>
              <a:t> 26x26,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hàng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cột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chứa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ký</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chữ</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tiếng</a:t>
            </a:r>
            <a:r>
              <a:rPr lang="en-US" dirty="0">
                <a:latin typeface="Times New Roman" panose="02020603050405020304" pitchFamily="18" charset="0"/>
                <a:ea typeface="Times New Roman" panose="02020603050405020304" pitchFamily="18" charset="0"/>
              </a:rPr>
              <a:t> Anh (A-Z). </a:t>
            </a:r>
            <a:endParaRPr lang="en-GB" dirty="0"/>
          </a:p>
        </p:txBody>
      </p:sp>
      <p:pic>
        <p:nvPicPr>
          <p:cNvPr id="13" name="Picture 12" descr="TRUYỀN TIN - MẬT THƯ: Mật mã Vigenère">
            <a:extLst>
              <a:ext uri="{FF2B5EF4-FFF2-40B4-BE49-F238E27FC236}">
                <a16:creationId xmlns:a16="http://schemas.microsoft.com/office/drawing/2014/main" id="{AA115E01-D63E-A5F6-26CA-D56980E17B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765" y="1072431"/>
            <a:ext cx="4259812" cy="3939055"/>
          </a:xfrm>
          <a:prstGeom prst="rect">
            <a:avLst/>
          </a:prstGeom>
          <a:noFill/>
          <a:ln>
            <a:noFill/>
          </a:ln>
        </p:spPr>
      </p:pic>
      <p:sp>
        <p:nvSpPr>
          <p:cNvPr id="2" name="TextBox 1">
            <a:extLst>
              <a:ext uri="{FF2B5EF4-FFF2-40B4-BE49-F238E27FC236}">
                <a16:creationId xmlns:a16="http://schemas.microsoft.com/office/drawing/2014/main" id="{F7569D0F-1D5C-8B70-A14B-7D4B12DCFCCD}"/>
              </a:ext>
            </a:extLst>
          </p:cNvPr>
          <p:cNvSpPr txBox="1"/>
          <p:nvPr/>
        </p:nvSpPr>
        <p:spPr>
          <a:xfrm>
            <a:off x="223091" y="170121"/>
            <a:ext cx="4915862"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6.2.Nguyên </a:t>
            </a:r>
            <a:r>
              <a:rPr lang="en-US" sz="2400" b="1" dirty="0" err="1">
                <a:solidFill>
                  <a:schemeClr val="tx1"/>
                </a:solidFill>
                <a:latin typeface="Times New Roman" panose="02020603050405020304" pitchFamily="18" charset="0"/>
                <a:cs typeface="Times New Roman" panose="02020603050405020304" pitchFamily="18" charset="0"/>
              </a:rPr>
              <a:t>tắc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hoạt</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động</a:t>
            </a:r>
            <a:r>
              <a:rPr lang="en-US" sz="2400" b="1" dirty="0">
                <a:solidFill>
                  <a:schemeClr val="tx1"/>
                </a:solidFill>
                <a:latin typeface="Times New Roman" panose="02020603050405020304" pitchFamily="18" charset="0"/>
                <a:cs typeface="Times New Roman" panose="02020603050405020304" pitchFamily="18" charset="0"/>
              </a:rPr>
              <a:t>:</a:t>
            </a:r>
            <a:endParaRPr lang="en-GB" sz="2400" b="1" dirty="0"/>
          </a:p>
        </p:txBody>
      </p:sp>
    </p:spTree>
    <p:extLst>
      <p:ext uri="{BB962C8B-B14F-4D97-AF65-F5344CB8AC3E}">
        <p14:creationId xmlns:p14="http://schemas.microsoft.com/office/powerpoint/2010/main" val="2160946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83EF66C-245D-62F3-F8CE-461DB813F1A5}"/>
              </a:ext>
            </a:extLst>
          </p:cNvPr>
          <p:cNvSpPr txBox="1"/>
          <p:nvPr/>
        </p:nvSpPr>
        <p:spPr>
          <a:xfrm>
            <a:off x="556765" y="511376"/>
            <a:ext cx="4915861" cy="3947234"/>
          </a:xfrm>
          <a:prstGeom prst="rect">
            <a:avLst/>
          </a:prstGeom>
          <a:noFill/>
        </p:spPr>
        <p:txBody>
          <a:bodyPr wrap="square" rtlCol="0">
            <a:spAutoFit/>
          </a:bodyPr>
          <a:lstStyle/>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chuẩn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bị</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bao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gồm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p>
          <a:p>
            <a:pPr marL="257175" indent="-257175">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M :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K :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( 1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xâu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Yêu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cầu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chuỗi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C</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ngắn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hơn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2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mj-lt"/>
              <a:buAutoNum type="romanLcPeriod"/>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Lặp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gấp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đôi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đến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bao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giờ</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mj-lt"/>
              <a:buAutoNum type="romanLcPeriod"/>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Autokey = K + M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Autokey = M</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hoạt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mỗi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kĩ</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ứng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dóng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Vigenère,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dóng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trùng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đâu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chính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kĩ</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lượt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vậy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đến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hết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tất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 qua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mới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C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GB" sz="1050" dirty="0">
              <a:solidFill>
                <a:schemeClr val="bg1"/>
              </a:solidFill>
            </a:endParaRPr>
          </a:p>
        </p:txBody>
      </p:sp>
    </p:spTree>
    <p:extLst>
      <p:ext uri="{BB962C8B-B14F-4D97-AF65-F5344CB8AC3E}">
        <p14:creationId xmlns:p14="http://schemas.microsoft.com/office/powerpoint/2010/main" val="328024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a:extLst>
              <a:ext uri="{FF2B5EF4-FFF2-40B4-BE49-F238E27FC236}">
                <a16:creationId xmlns:a16="http://schemas.microsoft.com/office/drawing/2014/main" id="{F98BE978-4859-CD45-1B4D-0B821BA4144A}"/>
              </a:ext>
            </a:extLst>
          </p:cNvPr>
          <p:cNvSpPr>
            <a:spLocks noGrp="1"/>
          </p:cNvSpPr>
          <p:nvPr>
            <p:ph type="title"/>
          </p:nvPr>
        </p:nvSpPr>
        <p:spPr>
          <a:xfrm>
            <a:off x="0" y="131372"/>
            <a:ext cx="4916150" cy="1143000"/>
          </a:xfrm>
        </p:spPr>
        <p:txBody>
          <a:bodyPr>
            <a:noAutofit/>
          </a:bodyPr>
          <a:lstStyle/>
          <a:p>
            <a:r>
              <a:rPr lang="en-US" sz="4000" b="1" dirty="0">
                <a:latin typeface="Times New Roman" panose="02020603050405020304" pitchFamily="18" charset="0"/>
                <a:ea typeface="Times New Roman" panose="02020603050405020304" pitchFamily="18" charset="0"/>
                <a:cs typeface="Times New Roman" panose="02020603050405020304" pitchFamily="18" charset="0"/>
              </a:rPr>
              <a:t>1.</a:t>
            </a:r>
            <a:r>
              <a:rPr lang="vi-VN" sz="4000" b="1" dirty="0">
                <a:latin typeface="Times New Roman" panose="02020603050405020304" pitchFamily="18" charset="0"/>
                <a:ea typeface="Times New Roman" panose="02020603050405020304" pitchFamily="18" charset="0"/>
                <a:cs typeface="Times New Roman" panose="02020603050405020304" pitchFamily="18" charset="0"/>
              </a:rPr>
              <a:t>Giới thiệu về mật mã cổ điể</a:t>
            </a:r>
            <a:r>
              <a:rPr lang="en-US" sz="4000" b="1" dirty="0">
                <a:latin typeface="Times New Roman" panose="02020603050405020304" pitchFamily="18" charset="0"/>
                <a:ea typeface="Times New Roman" panose="02020603050405020304" pitchFamily="18" charset="0"/>
                <a:cs typeface="Times New Roman" panose="02020603050405020304" pitchFamily="18" charset="0"/>
              </a:rPr>
              <a:t>n </a:t>
            </a:r>
            <a:endParaRPr lang="en-GB" sz="4000" b="1" dirty="0">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FFDB807B-76C5-25AC-E1C3-8B42866C5D87}"/>
              </a:ext>
            </a:extLst>
          </p:cNvPr>
          <p:cNvSpPr>
            <a:spLocks noGrp="1"/>
          </p:cNvSpPr>
          <p:nvPr>
            <p:ph idx="1"/>
          </p:nvPr>
        </p:nvSpPr>
        <p:spPr>
          <a:xfrm>
            <a:off x="233107" y="1758209"/>
            <a:ext cx="4916150" cy="2825753"/>
          </a:xfrm>
        </p:spPr>
        <p:txBody>
          <a:bodyPr>
            <a:normAutofit/>
          </a:bodyPr>
          <a:lstStyle/>
          <a:p>
            <a:pPr marL="0" indent="0">
              <a:spcBef>
                <a:spcPts val="150"/>
              </a:spcBef>
              <a:buNone/>
            </a:pP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1.1</a:t>
            </a:r>
            <a:r>
              <a:rPr lang="vi-VN"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Lịch</a:t>
            </a: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triển</a:t>
            </a:r>
            <a:endParaRPr lang="en-GB"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Trong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lịch</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phát</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triển</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loại</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từ</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khi</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con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người</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xuất</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hiện</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nhu</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cầu</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trao</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đổi</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tin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nhau</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thì</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nhu</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cầu</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giữ</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bí</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mật</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và</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đảm</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bảo</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tính</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toàn</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những</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tin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cũng</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xuất</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hiện</a:t>
            </a: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theo.</a:t>
            </a:r>
            <a:endPar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26" name="Picture 2" descr="Enigma - Cỗ Máy Mã Hóa “Bất Khả Chiến Bại” Của Đức Trong Thế Chiến 2 -  YouTube">
            <a:extLst>
              <a:ext uri="{FF2B5EF4-FFF2-40B4-BE49-F238E27FC236}">
                <a16:creationId xmlns:a16="http://schemas.microsoft.com/office/drawing/2014/main" id="{A5B6ED2F-5CD6-9894-453D-3692CF9A2B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61" t="15989" r="5286" b="13374"/>
          <a:stretch/>
        </p:blipFill>
        <p:spPr bwMode="auto">
          <a:xfrm>
            <a:off x="4780688" y="25403"/>
            <a:ext cx="2346020" cy="13549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ã morse - Cách phát một bản tin bằng tín hiệu mật mã Mosre">
            <a:extLst>
              <a:ext uri="{FF2B5EF4-FFF2-40B4-BE49-F238E27FC236}">
                <a16:creationId xmlns:a16="http://schemas.microsoft.com/office/drawing/2014/main" id="{4E9CE473-818A-2C7E-DFDB-47DD1915C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688" y="1553495"/>
            <a:ext cx="2055450" cy="101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77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83EF66C-245D-62F3-F8CE-461DB813F1A5}"/>
              </a:ext>
            </a:extLst>
          </p:cNvPr>
          <p:cNvSpPr txBox="1"/>
          <p:nvPr/>
        </p:nvSpPr>
        <p:spPr>
          <a:xfrm>
            <a:off x="231865" y="149870"/>
            <a:ext cx="6394270" cy="2608406"/>
          </a:xfrm>
          <a:prstGeom prst="rect">
            <a:avLst/>
          </a:prstGeom>
          <a:noFill/>
        </p:spPr>
        <p:txBody>
          <a:bodyPr wrap="square" rtlCol="0">
            <a:spAutoFit/>
          </a:bodyPr>
          <a:lstStyle/>
          <a:p>
            <a:r>
              <a:rPr lang="en-US" sz="1400" b="1" u="sng" dirty="0" err="1">
                <a:latin typeface="Times New Roman" panose="02020603050405020304" pitchFamily="18" charset="0"/>
                <a:ea typeface="Times New Roman" panose="02020603050405020304" pitchFamily="18" charset="0"/>
                <a:cs typeface="Times New Roman" panose="02020603050405020304" pitchFamily="18" charset="0"/>
              </a:rPr>
              <a:t>Ví</a:t>
            </a:r>
            <a:r>
              <a:rPr lang="en-US" sz="1400" b="1" u="sng"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b="1" u="sng" dirty="0" err="1">
                <a:latin typeface="Times New Roman" panose="02020603050405020304" pitchFamily="18" charset="0"/>
                <a:ea typeface="Times New Roman" panose="02020603050405020304" pitchFamily="18" charset="0"/>
                <a:cs typeface="Times New Roman" panose="02020603050405020304" pitchFamily="18" charset="0"/>
              </a:rPr>
              <a:t>dụ</a:t>
            </a:r>
            <a:r>
              <a:rPr lang="en-US" sz="1400" b="1" u="sng"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4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ea typeface="Times New Roman" panose="02020603050405020304" pitchFamily="18" charset="0"/>
                <a:cs typeface="Times New Roman" panose="02020603050405020304" pitchFamily="18" charset="0"/>
              </a:rPr>
              <a:t>Input:  +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Chuỗi</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M =  A L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L</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W O R K A N D N O P L A Y M A</a:t>
            </a:r>
            <a:endParaRPr lang="en-GB" sz="14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ea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K = W H E N I N R O</a:t>
            </a:r>
            <a:endParaRPr lang="en-GB" sz="14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Times New Roman" panose="02020603050405020304" pitchFamily="18"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M = A   L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t>
            </a:r>
            <a:r>
              <a:rPr lang="en-US" sz="1400" dirty="0">
                <a:latin typeface="Times New Roman" panose="02020603050405020304" pitchFamily="18" charset="0"/>
                <a:ea typeface="Calibri" panose="020F0502020204030204" pitchFamily="34" charset="0"/>
                <a:cs typeface="Times New Roman" panose="02020603050405020304" pitchFamily="18" charset="0"/>
              </a:rPr>
              <a:t>   W  O  R   K   A   N    D   N   O   P  L   A   Y    M   A</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257175" indent="-257175">
              <a:buFont typeface="Times New Roman" panose="02020603050405020304" pitchFamily="18"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K = W  H   E   N   I   N   R   O   W   H   E   N   I   N   R   O   W   H</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đỏ</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lặp</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lần</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xanh</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lặp</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lần</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2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tiên</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qua W,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dóng</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W</a:t>
            </a:r>
            <a:endParaRPr lang="en-GB" sz="14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Times New Roman" panose="02020603050405020304" pitchFamily="18"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M = A   L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a:t>
            </a:r>
            <a:r>
              <a:rPr lang="en-US" sz="1400" dirty="0">
                <a:latin typeface="Times New Roman" panose="02020603050405020304" pitchFamily="18" charset="0"/>
                <a:ea typeface="Calibri" panose="020F0502020204030204" pitchFamily="34" charset="0"/>
                <a:cs typeface="Times New Roman" panose="02020603050405020304" pitchFamily="18" charset="0"/>
              </a:rPr>
              <a:t>   W  O  R   K   A   N    D   N   O   P  L   A   Y    M   A</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257175" indent="-257175">
              <a:buFont typeface="Times New Roman" panose="02020603050405020304" pitchFamily="18"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K = W  H   E   N   I   N   R   O   W   H   E   N   I   N   R   O   W   H</a:t>
            </a:r>
            <a:endParaRPr lang="en-GB" sz="1400" dirty="0">
              <a:latin typeface="Times New Roman" panose="02020603050405020304" pitchFamily="18" charset="0"/>
              <a:ea typeface="Calibri" panose="020F0502020204030204" pitchFamily="34" charset="0"/>
              <a:cs typeface="Times New Roman" panose="02020603050405020304" pitchFamily="18" charset="0"/>
            </a:endParaRPr>
          </a:p>
          <a:p>
            <a:pPr marL="257175" indent="-257175">
              <a:buFont typeface="Times New Roman" panose="02020603050405020304" pitchFamily="18" charset="0"/>
              <a:buChar char="-"/>
            </a:pPr>
            <a:r>
              <a:rPr lang="en-US" sz="135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 = W</a:t>
            </a:r>
            <a:endParaRPr lang="en-GB" sz="135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endParaRPr lang="en-GB" sz="1350" dirty="0">
              <a:latin typeface="Calibri" panose="020F0502020204030204" pitchFamily="34" charset="0"/>
              <a:ea typeface="Times New Roman" panose="02020603050405020304" pitchFamily="18" charset="0"/>
              <a:cs typeface="Times New Roman" panose="02020603050405020304" pitchFamily="18" charset="0"/>
            </a:endParaRPr>
          </a:p>
          <a:p>
            <a:endParaRPr lang="en-GB" sz="1050" dirty="0">
              <a:solidFill>
                <a:schemeClr val="bg1"/>
              </a:solidFill>
            </a:endParaRPr>
          </a:p>
        </p:txBody>
      </p:sp>
      <p:pic>
        <p:nvPicPr>
          <p:cNvPr id="4" name="Picture 3">
            <a:extLst>
              <a:ext uri="{FF2B5EF4-FFF2-40B4-BE49-F238E27FC236}">
                <a16:creationId xmlns:a16="http://schemas.microsoft.com/office/drawing/2014/main" id="{EA700F52-94D1-639A-37AB-C72AF5FCFB55}"/>
              </a:ext>
            </a:extLst>
          </p:cNvPr>
          <p:cNvPicPr>
            <a:picLocks noChangeAspect="1"/>
          </p:cNvPicPr>
          <p:nvPr/>
        </p:nvPicPr>
        <p:blipFill>
          <a:blip r:embed="rId2"/>
          <a:stretch>
            <a:fillRect/>
          </a:stretch>
        </p:blipFill>
        <p:spPr>
          <a:xfrm>
            <a:off x="396225" y="2187669"/>
            <a:ext cx="6229910" cy="2805961"/>
          </a:xfrm>
          <a:prstGeom prst="rect">
            <a:avLst/>
          </a:prstGeom>
        </p:spPr>
      </p:pic>
    </p:spTree>
    <p:extLst>
      <p:ext uri="{BB962C8B-B14F-4D97-AF65-F5344CB8AC3E}">
        <p14:creationId xmlns:p14="http://schemas.microsoft.com/office/powerpoint/2010/main" val="2453866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51790DA4-40C7-72AF-066A-538898318129}"/>
              </a:ext>
            </a:extLst>
          </p:cNvPr>
          <p:cNvSpPr>
            <a:spLocks noChangeArrowheads="1"/>
          </p:cNvSpPr>
          <p:nvPr/>
        </p:nvSpPr>
        <p:spPr bwMode="auto">
          <a:xfrm>
            <a:off x="236237" y="105095"/>
            <a:ext cx="6189836"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800">
              <a:buClrTx/>
            </a:pP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tục</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vậy</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L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qua H,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dóng</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S</a:t>
            </a:r>
            <a:endParaRPr lang="en-GB" altLang="zh-CN" sz="1350" dirty="0">
              <a:latin typeface="Times New Roman" panose="02020603050405020304" pitchFamily="18" charset="0"/>
              <a:cs typeface="Times New Roman" panose="02020603050405020304" pitchFamily="18" charset="0"/>
            </a:endParaRPr>
          </a:p>
          <a:p>
            <a:pPr defTabSz="685800">
              <a:buClrTx/>
              <a:buFontTx/>
              <a:buChar char="•"/>
            </a:pP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M = A   L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L</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W  O  R   K   A   N    D   N   O   P  L   A   Y    M   A</a:t>
            </a:r>
            <a:endParaRPr lang="en-GB" altLang="zh-CN" sz="1350" dirty="0">
              <a:latin typeface="Times New Roman" panose="02020603050405020304" pitchFamily="18" charset="0"/>
              <a:cs typeface="Times New Roman" panose="02020603050405020304" pitchFamily="18" charset="0"/>
            </a:endParaRPr>
          </a:p>
          <a:p>
            <a:pPr defTabSz="685800">
              <a:buClrTx/>
              <a:buFontTx/>
              <a:buChar char="•"/>
            </a:pP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K = W  H   E   N   I   N   R   O   W   H   E   N   I   N   R   O   W   H</a:t>
            </a:r>
            <a:endParaRPr lang="en-GB" altLang="zh-CN" sz="1350" dirty="0">
              <a:latin typeface="Times New Roman" panose="02020603050405020304" pitchFamily="18" charset="0"/>
              <a:cs typeface="Times New Roman" panose="02020603050405020304" pitchFamily="18" charset="0"/>
            </a:endParaRPr>
          </a:p>
          <a:p>
            <a:pPr defTabSz="685800">
              <a:buClrTx/>
            </a:pPr>
            <a:endParaRPr lang="en-GB" altLang="zh-CN" sz="1350" dirty="0"/>
          </a:p>
        </p:txBody>
      </p:sp>
      <p:sp>
        <p:nvSpPr>
          <p:cNvPr id="17" name="Rectangle 9">
            <a:extLst>
              <a:ext uri="{FF2B5EF4-FFF2-40B4-BE49-F238E27FC236}">
                <a16:creationId xmlns:a16="http://schemas.microsoft.com/office/drawing/2014/main" id="{AF676CA8-8C8A-67C6-511E-F7FCBDA6DB1F}"/>
              </a:ext>
            </a:extLst>
          </p:cNvPr>
          <p:cNvSpPr>
            <a:spLocks noChangeArrowheads="1"/>
          </p:cNvSpPr>
          <p:nvPr/>
        </p:nvSpPr>
        <p:spPr bwMode="auto">
          <a:xfrm>
            <a:off x="236237" y="1619287"/>
            <a:ext cx="1107217"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C = W   S</a:t>
            </a:r>
            <a:endParaRPr lang="en-GB" altLang="zh-CN" sz="135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tục</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L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qua E,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dóng</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35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350" dirty="0">
                <a:latin typeface="Times New Roman" panose="02020603050405020304" pitchFamily="18" charset="0"/>
                <a:ea typeface="Times New Roman" panose="02020603050405020304" pitchFamily="18" charset="0"/>
                <a:cs typeface="Times New Roman" panose="02020603050405020304" pitchFamily="18" charset="0"/>
              </a:rPr>
              <a:t> P</a:t>
            </a:r>
            <a:endParaRPr lang="en-US" altLang="zh-CN" sz="1350" dirty="0">
              <a:latin typeface="Arial" panose="020B0604020202020204" pitchFamily="34" charset="0"/>
            </a:endParaRPr>
          </a:p>
        </p:txBody>
      </p:sp>
      <p:pic>
        <p:nvPicPr>
          <p:cNvPr id="18" name="Picture 17">
            <a:extLst>
              <a:ext uri="{FF2B5EF4-FFF2-40B4-BE49-F238E27FC236}">
                <a16:creationId xmlns:a16="http://schemas.microsoft.com/office/drawing/2014/main" id="{C85FB847-7C45-7A3B-A4E6-B74E98AAC8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9026" y="898505"/>
            <a:ext cx="5588974" cy="4914900"/>
          </a:xfrm>
          <a:prstGeom prst="rect">
            <a:avLst/>
          </a:prstGeom>
        </p:spPr>
      </p:pic>
    </p:spTree>
    <p:extLst>
      <p:ext uri="{BB962C8B-B14F-4D97-AF65-F5344CB8AC3E}">
        <p14:creationId xmlns:p14="http://schemas.microsoft.com/office/powerpoint/2010/main" val="363141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51790DA4-40C7-72AF-066A-538898318129}"/>
              </a:ext>
            </a:extLst>
          </p:cNvPr>
          <p:cNvSpPr>
            <a:spLocks noChangeArrowheads="1"/>
          </p:cNvSpPr>
          <p:nvPr/>
        </p:nvSpPr>
        <p:spPr bwMode="auto">
          <a:xfrm>
            <a:off x="0" y="49061"/>
            <a:ext cx="4920258"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r>
              <a:rPr lang="en-US" sz="1350" dirty="0">
                <a:latin typeface="Times New Roman" panose="02020603050405020304" pitchFamily="18" charset="0"/>
                <a:ea typeface="Calibri" panose="020F0502020204030204" pitchFamily="34" charset="0"/>
                <a:cs typeface="Times New Roman" panose="02020603050405020304" pitchFamily="18" charset="0"/>
              </a:rPr>
              <a:t>-M = A   L   </a:t>
            </a:r>
            <a:r>
              <a:rPr lang="en-US" sz="1350" dirty="0" err="1">
                <a:latin typeface="Times New Roman" panose="02020603050405020304" pitchFamily="18" charset="0"/>
                <a:ea typeface="Calibri" panose="020F0502020204030204" pitchFamily="34" charset="0"/>
                <a:cs typeface="Times New Roman" panose="02020603050405020304" pitchFamily="18" charset="0"/>
              </a:rPr>
              <a:t>L</a:t>
            </a:r>
            <a:r>
              <a:rPr lang="en-US" sz="1350" dirty="0">
                <a:latin typeface="Times New Roman" panose="02020603050405020304" pitchFamily="18" charset="0"/>
                <a:ea typeface="Calibri" panose="020F0502020204030204" pitchFamily="34" charset="0"/>
                <a:cs typeface="Times New Roman" panose="02020603050405020304" pitchFamily="18" charset="0"/>
              </a:rPr>
              <a:t>   W  O  R   K   A   N    D   N   O   P  L   A   Y    M   A</a:t>
            </a:r>
            <a:endParaRPr lang="en-GB" sz="1350" dirty="0">
              <a:latin typeface="Calibri" panose="020F0502020204030204" pitchFamily="34" charset="0"/>
              <a:ea typeface="Calibri" panose="020F0502020204030204" pitchFamily="34" charset="0"/>
              <a:cs typeface="Times New Roman" panose="02020603050405020304" pitchFamily="18" charset="0"/>
            </a:endParaRPr>
          </a:p>
          <a:p>
            <a:pPr lvl="0"/>
            <a:r>
              <a:rPr lang="en-US" sz="1350" dirty="0">
                <a:latin typeface="Times New Roman" panose="02020603050405020304" pitchFamily="18" charset="0"/>
                <a:ea typeface="Calibri" panose="020F0502020204030204" pitchFamily="34" charset="0"/>
                <a:cs typeface="Times New Roman" panose="02020603050405020304" pitchFamily="18" charset="0"/>
              </a:rPr>
              <a:t>-K = W  H   E   N   I   N   R   O   W   H   E   N   I   N   R   O   W   H</a:t>
            </a:r>
            <a:endParaRPr lang="en-GB" sz="1350" dirty="0">
              <a:latin typeface="Calibri" panose="020F0502020204030204" pitchFamily="34" charset="0"/>
              <a:ea typeface="Calibri" panose="020F0502020204030204" pitchFamily="34" charset="0"/>
              <a:cs typeface="Times New Roman" panose="02020603050405020304" pitchFamily="18" charset="0"/>
            </a:endParaRPr>
          </a:p>
          <a:p>
            <a:pPr defTabSz="685800">
              <a:buClrTx/>
            </a:pPr>
            <a:endParaRPr lang="en-GB" altLang="zh-CN" sz="1350" dirty="0"/>
          </a:p>
        </p:txBody>
      </p:sp>
      <p:sp>
        <p:nvSpPr>
          <p:cNvPr id="17" name="Rectangle 9">
            <a:extLst>
              <a:ext uri="{FF2B5EF4-FFF2-40B4-BE49-F238E27FC236}">
                <a16:creationId xmlns:a16="http://schemas.microsoft.com/office/drawing/2014/main" id="{AF676CA8-8C8A-67C6-511E-F7FCBDA6DB1F}"/>
              </a:ext>
            </a:extLst>
          </p:cNvPr>
          <p:cNvSpPr>
            <a:spLocks noChangeArrowheads="1"/>
          </p:cNvSpPr>
          <p:nvPr/>
        </p:nvSpPr>
        <p:spPr bwMode="auto">
          <a:xfrm>
            <a:off x="240557" y="501953"/>
            <a:ext cx="6557564" cy="56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C = W   S</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tục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L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qua E,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dóng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P</a:t>
            </a:r>
            <a:endParaRPr lang="en-US" altLang="zh-CN" sz="1600" dirty="0">
              <a:latin typeface="Arial" panose="020B0604020202020204" pitchFamily="34" charset="0"/>
            </a:endParaRPr>
          </a:p>
        </p:txBody>
      </p:sp>
      <p:pic>
        <p:nvPicPr>
          <p:cNvPr id="2" name="Picture 1" descr="A screenshot of a crossword&#10;&#10;Description automatically generated">
            <a:extLst>
              <a:ext uri="{FF2B5EF4-FFF2-40B4-BE49-F238E27FC236}">
                <a16:creationId xmlns:a16="http://schemas.microsoft.com/office/drawing/2014/main" id="{4D26EDEC-3452-DEA0-0B4B-043D047A6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431" y="1392410"/>
            <a:ext cx="6064786" cy="3403152"/>
          </a:xfrm>
          <a:prstGeom prst="rect">
            <a:avLst/>
          </a:prstGeom>
        </p:spPr>
      </p:pic>
      <p:sp>
        <p:nvSpPr>
          <p:cNvPr id="3" name="TextBox 2">
            <a:extLst>
              <a:ext uri="{FF2B5EF4-FFF2-40B4-BE49-F238E27FC236}">
                <a16:creationId xmlns:a16="http://schemas.microsoft.com/office/drawing/2014/main" id="{6242B8F6-DB1F-F043-4F66-552C9B971D51}"/>
              </a:ext>
            </a:extLst>
          </p:cNvPr>
          <p:cNvSpPr txBox="1"/>
          <p:nvPr/>
        </p:nvSpPr>
        <p:spPr>
          <a:xfrm>
            <a:off x="106327" y="1232922"/>
            <a:ext cx="2488018" cy="2454518"/>
          </a:xfrm>
          <a:prstGeom prst="rect">
            <a:avLst/>
          </a:prstGeom>
          <a:noFill/>
        </p:spPr>
        <p:txBody>
          <a:bodyPr wrap="square" rtlCol="0">
            <a:spAutoFit/>
          </a:bodyPr>
          <a:lstStyle/>
          <a:p>
            <a:r>
              <a:rPr lang="en-US" sz="135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vậy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C :</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Times New Roman" panose="02020603050405020304" pitchFamily="18" charset="0"/>
              <a:buChar char="-"/>
            </a:pPr>
            <a:r>
              <a:rPr lang="en-US" sz="1350" dirty="0">
                <a:latin typeface="Times New Roman" panose="02020603050405020304" pitchFamily="18" charset="0"/>
                <a:ea typeface="Calibri" panose="020F0502020204030204" pitchFamily="34" charset="0"/>
                <a:cs typeface="Times New Roman" panose="02020603050405020304" pitchFamily="18" charset="0"/>
              </a:rPr>
              <a:t>M = A   L   </a:t>
            </a:r>
            <a:r>
              <a:rPr lang="en-US" sz="1350" dirty="0" err="1">
                <a:latin typeface="Times New Roman" panose="02020603050405020304" pitchFamily="18" charset="0"/>
                <a:ea typeface="Calibri" panose="020F0502020204030204" pitchFamily="34" charset="0"/>
                <a:cs typeface="Times New Roman" panose="02020603050405020304" pitchFamily="18" charset="0"/>
              </a:rPr>
              <a:t>L</a:t>
            </a:r>
            <a:r>
              <a:rPr lang="en-US" sz="1350" dirty="0">
                <a:latin typeface="Times New Roman" panose="02020603050405020304" pitchFamily="18" charset="0"/>
                <a:ea typeface="Calibri" panose="020F0502020204030204" pitchFamily="34" charset="0"/>
                <a:cs typeface="Times New Roman" panose="02020603050405020304" pitchFamily="18" charset="0"/>
              </a:rPr>
              <a:t>   W  O  R   K   A   N    D   N   O   P  L   A   Y    M   A</a:t>
            </a:r>
            <a:endParaRPr lang="en-GB" sz="1350" dirty="0">
              <a:latin typeface="Times New Roman" panose="02020603050405020304" pitchFamily="18" charset="0"/>
              <a:ea typeface="Calibri" panose="020F0502020204030204" pitchFamily="34" charset="0"/>
              <a:cs typeface="Times New Roman" panose="02020603050405020304" pitchFamily="18" charset="0"/>
            </a:endParaRPr>
          </a:p>
          <a:p>
            <a:pPr marL="257175" indent="-257175">
              <a:buFont typeface="Times New Roman" panose="02020603050405020304" pitchFamily="18" charset="0"/>
              <a:buChar char="-"/>
            </a:pPr>
            <a:r>
              <a:rPr lang="en-US" sz="1350" dirty="0">
                <a:latin typeface="Times New Roman" panose="02020603050405020304" pitchFamily="18" charset="0"/>
                <a:ea typeface="Calibri" panose="020F0502020204030204" pitchFamily="34" charset="0"/>
                <a:cs typeface="Times New Roman" panose="02020603050405020304" pitchFamily="18" charset="0"/>
              </a:rPr>
              <a:t>K = W  H   E   N   I   N   R   O   W   H   E   N   I   N   R   O   W   H</a:t>
            </a:r>
            <a:endParaRPr lang="en-GB" sz="1350" dirty="0">
              <a:latin typeface="Times New Roman" panose="02020603050405020304" pitchFamily="18" charset="0"/>
              <a:ea typeface="Calibri" panose="020F0502020204030204" pitchFamily="34" charset="0"/>
              <a:cs typeface="Times New Roman" panose="02020603050405020304" pitchFamily="18" charset="0"/>
            </a:endParaRPr>
          </a:p>
          <a:p>
            <a:pPr marL="257175" indent="-257175">
              <a:buFont typeface="Times New Roman" panose="02020603050405020304" pitchFamily="18" charset="0"/>
              <a:buChar char="-"/>
            </a:pPr>
            <a:r>
              <a:rPr lang="en-US" sz="1350" dirty="0">
                <a:latin typeface="Times New Roman" panose="02020603050405020304" pitchFamily="18" charset="0"/>
                <a:ea typeface="Calibri" panose="020F0502020204030204" pitchFamily="34" charset="0"/>
                <a:cs typeface="Times New Roman" panose="02020603050405020304" pitchFamily="18" charset="0"/>
              </a:rPr>
              <a:t>C = W  S    P    J   W  E   B   O   J     K   R   B   X  Y   R   M   I    H</a:t>
            </a:r>
            <a:endParaRPr lang="en-GB" sz="135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9622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1718635-3B30-0549-6E28-0E07D3EC3FD9}"/>
              </a:ext>
            </a:extLst>
          </p:cNvPr>
          <p:cNvSpPr txBox="1"/>
          <p:nvPr/>
        </p:nvSpPr>
        <p:spPr>
          <a:xfrm>
            <a:off x="0" y="60584"/>
            <a:ext cx="5081530" cy="338554"/>
          </a:xfrm>
          <a:prstGeom prst="rect">
            <a:avLst/>
          </a:prstGeom>
          <a:noFill/>
        </p:spPr>
        <p:txBody>
          <a:bodyPr wrap="square" rtlCol="0">
            <a:spAutoFit/>
          </a:bodyPr>
          <a:lstStyle/>
          <a:p>
            <a:r>
              <a:rPr lang="en-US" sz="1600" b="1" u="sng" dirty="0" err="1">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b="1" u="sng" dirty="0">
                <a:latin typeface="Times New Roman" panose="02020603050405020304" pitchFamily="18" charset="0"/>
                <a:ea typeface="Times New Roman" panose="02020603050405020304" pitchFamily="18" charset="0"/>
                <a:cs typeface="Times New Roman" panose="02020603050405020304" pitchFamily="18" charset="0"/>
              </a:rPr>
              <a:t> 2: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lên</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b="1"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2" name="Picture 11" descr="A yellow and black grid with numbers&#10;&#10;Description automatically generated">
            <a:extLst>
              <a:ext uri="{FF2B5EF4-FFF2-40B4-BE49-F238E27FC236}">
                <a16:creationId xmlns:a16="http://schemas.microsoft.com/office/drawing/2014/main" id="{28BEE15A-A98C-47B6-B9F8-EE0E7BE0AA6C}"/>
              </a:ext>
            </a:extLst>
          </p:cNvPr>
          <p:cNvPicPr>
            <a:picLocks noChangeAspect="1"/>
          </p:cNvPicPr>
          <p:nvPr/>
        </p:nvPicPr>
        <p:blipFill>
          <a:blip r:embed="rId2"/>
          <a:stretch>
            <a:fillRect/>
          </a:stretch>
        </p:blipFill>
        <p:spPr>
          <a:xfrm>
            <a:off x="4001775" y="228409"/>
            <a:ext cx="2755216" cy="2379725"/>
          </a:xfrm>
          <a:prstGeom prst="rect">
            <a:avLst/>
          </a:prstGeom>
        </p:spPr>
      </p:pic>
      <p:sp>
        <p:nvSpPr>
          <p:cNvPr id="95" name="TextBox 94">
            <a:extLst>
              <a:ext uri="{FF2B5EF4-FFF2-40B4-BE49-F238E27FC236}">
                <a16:creationId xmlns:a16="http://schemas.microsoft.com/office/drawing/2014/main" id="{397A0CA1-4820-F92B-8F62-413F13B5B502}"/>
              </a:ext>
            </a:extLst>
          </p:cNvPr>
          <p:cNvSpPr txBox="1"/>
          <p:nvPr/>
        </p:nvSpPr>
        <p:spPr>
          <a:xfrm>
            <a:off x="101009" y="1281641"/>
            <a:ext cx="6374219" cy="3293209"/>
          </a:xfrm>
          <a:prstGeom prst="rect">
            <a:avLst/>
          </a:prstGeom>
          <a:noFill/>
        </p:spPr>
        <p:txBody>
          <a:bodyPr wrap="square" rtlCol="0">
            <a:sp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Input: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gồm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Chuỗi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gồm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n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Output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Chuỗi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C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hoạt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chuyển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đổi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hết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qua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lần</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cộng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(TH: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nếu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cộng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lớn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hơn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hặc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26,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trừ</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26)</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Sau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cộng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xong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dãy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ứng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n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Cuối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cùng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chỉ</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đổi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qua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đoạn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pháp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Vigenère  </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391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397A0CA1-4820-F92B-8F62-413F13B5B502}"/>
              </a:ext>
            </a:extLst>
          </p:cNvPr>
          <p:cNvSpPr txBox="1"/>
          <p:nvPr/>
        </p:nvSpPr>
        <p:spPr>
          <a:xfrm>
            <a:off x="98313" y="55677"/>
            <a:ext cx="7107014" cy="2516073"/>
          </a:xfrm>
          <a:prstGeom prst="rect">
            <a:avLst/>
          </a:prstGeom>
          <a:noFill/>
        </p:spPr>
        <p:txBody>
          <a:bodyPr wrap="square" rtlCol="0">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tục</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ví</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dụ</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dirty="0">
                <a:latin typeface="Times New Roman" panose="02020603050405020304" pitchFamily="18" charset="0"/>
                <a:ea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M = A   L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a:t>
            </a:r>
            <a:r>
              <a:rPr lang="en-US" dirty="0">
                <a:latin typeface="Times New Roman" panose="02020603050405020304" pitchFamily="18" charset="0"/>
                <a:ea typeface="Times New Roman" panose="02020603050405020304" pitchFamily="18" charset="0"/>
                <a:cs typeface="Times New Roman" panose="02020603050405020304" pitchFamily="18" charset="0"/>
              </a:rPr>
              <a:t>   W  O  R   K   A   N    D   N   O   P  L   A   Y    M   A</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K = W  H   E   N   I   N   R   O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dirty="0">
                <a:latin typeface="Times New Roman" panose="02020603050405020304" pitchFamily="18" charset="0"/>
                <a:ea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bảo</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dirty="0">
                <a:latin typeface="Times New Roman" panose="02020603050405020304" pitchFamily="18" charset="0"/>
                <a:ea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K = 22   7     4     13     8    13     17      14  ( m = 8 )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M = 0    11   11    22    14    17    10       0</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       13    3    13    14    15    11     0        24</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       12     0</a:t>
            </a:r>
            <a:br>
              <a:rPr lang="en-US" sz="1350" dirty="0">
                <a:latin typeface="Times New Roman" panose="02020603050405020304" pitchFamily="18" charset="0"/>
                <a:ea typeface="Times New Roman" panose="02020603050405020304" pitchFamily="18" charset="0"/>
              </a:rPr>
            </a:br>
            <a:endParaRPr lang="en-GB" sz="135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descr="A grid of numbers with black lines&#10;&#10;Description automatically generated">
            <a:extLst>
              <a:ext uri="{FF2B5EF4-FFF2-40B4-BE49-F238E27FC236}">
                <a16:creationId xmlns:a16="http://schemas.microsoft.com/office/drawing/2014/main" id="{86F1E74B-7D26-2B67-6F43-409D95849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45" y="2571750"/>
            <a:ext cx="5729155" cy="2051685"/>
          </a:xfrm>
          <a:prstGeom prst="rect">
            <a:avLst/>
          </a:prstGeom>
        </p:spPr>
      </p:pic>
    </p:spTree>
    <p:extLst>
      <p:ext uri="{BB962C8B-B14F-4D97-AF65-F5344CB8AC3E}">
        <p14:creationId xmlns:p14="http://schemas.microsoft.com/office/powerpoint/2010/main" val="2378213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3AF4A-ACAC-3A2D-7638-965FF4503520}"/>
              </a:ext>
            </a:extLst>
          </p:cNvPr>
          <p:cNvSpPr txBox="1"/>
          <p:nvPr/>
        </p:nvSpPr>
        <p:spPr>
          <a:xfrm>
            <a:off x="286615" y="247014"/>
            <a:ext cx="4481623" cy="992579"/>
          </a:xfrm>
          <a:prstGeom prst="rect">
            <a:avLst/>
          </a:prstGeom>
          <a:noFill/>
        </p:spPr>
        <p:txBody>
          <a:bodyPr wrap="square" rtlCol="0">
            <a:sp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-Sau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cộng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Những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lớn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hơn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hặc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26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tiến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trừ</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26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đơn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vị</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a:p>
            <a:endParaRPr lang="en-GB" sz="1050" dirty="0"/>
          </a:p>
        </p:txBody>
      </p:sp>
      <p:pic>
        <p:nvPicPr>
          <p:cNvPr id="4" name="Picture 3" descr="A grid of numbers with black lines&#10;&#10;Description automatically generated">
            <a:extLst>
              <a:ext uri="{FF2B5EF4-FFF2-40B4-BE49-F238E27FC236}">
                <a16:creationId xmlns:a16="http://schemas.microsoft.com/office/drawing/2014/main" id="{5FC15A64-6DDA-6294-3173-E427D38F3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570" y="1239593"/>
            <a:ext cx="3491865" cy="3053506"/>
          </a:xfrm>
          <a:prstGeom prst="rect">
            <a:avLst/>
          </a:prstGeom>
        </p:spPr>
      </p:pic>
      <p:sp>
        <p:nvSpPr>
          <p:cNvPr id="7" name="TextBox 6">
            <a:extLst>
              <a:ext uri="{FF2B5EF4-FFF2-40B4-BE49-F238E27FC236}">
                <a16:creationId xmlns:a16="http://schemas.microsoft.com/office/drawing/2014/main" id="{8F3331B7-9803-193D-BB9B-8AC63CBFBD6F}"/>
              </a:ext>
            </a:extLst>
          </p:cNvPr>
          <p:cNvSpPr txBox="1"/>
          <p:nvPr/>
        </p:nvSpPr>
        <p:spPr>
          <a:xfrm>
            <a:off x="135565" y="1018468"/>
            <a:ext cx="2990408" cy="3785652"/>
          </a:xfrm>
          <a:prstGeom prst="rect">
            <a:avLst/>
          </a:prstGeom>
          <a:noFill/>
        </p:spPr>
        <p:txBody>
          <a:bodyPr wrap="square">
            <a:sp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Sau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cộng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xong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xâu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C = 22   18      15   35   22   30   27   14   35   10   17   27   23   24   17   38   34    7</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C = 22   18      15    9    22    4     1    14    9    10   17    1    23   24   17   12    8     7</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C = 22   18    15    9    22    4     1    14    9    10   17    1    23   24   17   12    8     7</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C = W    S      P     J     W    E    B    O     J     K   R     B    X    Y     R M    I     H </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4520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02521-5B36-DA8F-2D58-60E051611348}"/>
              </a:ext>
            </a:extLst>
          </p:cNvPr>
          <p:cNvSpPr txBox="1"/>
          <p:nvPr/>
        </p:nvSpPr>
        <p:spPr>
          <a:xfrm>
            <a:off x="230536" y="871613"/>
            <a:ext cx="2193687" cy="1323439"/>
          </a:xfrm>
          <a:prstGeom prst="rect">
            <a:avLst/>
          </a:prstGeom>
          <a:noFill/>
        </p:spPr>
        <p:txBody>
          <a:bodyPr wrap="square" rtlCol="0">
            <a:sp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Điểm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Vigenère:</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Dài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hạn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Dễ</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đổi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Dễ</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triển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F799426-7CBD-1C25-C58B-7299D81835A8}"/>
              </a:ext>
            </a:extLst>
          </p:cNvPr>
          <p:cNvSpPr txBox="1"/>
          <p:nvPr/>
        </p:nvSpPr>
        <p:spPr>
          <a:xfrm>
            <a:off x="2771718" y="871613"/>
            <a:ext cx="5578404" cy="1323439"/>
          </a:xfrm>
          <a:prstGeom prst="rect">
            <a:avLst/>
          </a:prstGeom>
          <a:noFill/>
        </p:spPr>
        <p:txBody>
          <a:bodyPr wrap="square" rtlCol="0">
            <a:sp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Yếu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Vigenère:</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ngắn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hạn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Vigenère:</a:t>
            </a:r>
          </a:p>
          <a:p>
            <a:pPr marL="257175" indent="-257175">
              <a:buFont typeface="Symbol" panose="05050102010706020507" pitchFamily="18" charset="2"/>
              <a:buChar char=""/>
            </a:pPr>
            <a:r>
              <a:rPr lang="en-US" sz="1600" dirty="0" err="1">
                <a:effectLst/>
                <a:latin typeface="Times New Roman" panose="02020603050405020304" pitchFamily="18" charset="0"/>
                <a:ea typeface="Times New Roman" panose="02020603050405020304" pitchFamily="18" charset="0"/>
              </a:rPr>
              <a:t>Dễ</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bị</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tấn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công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bằng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phân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tích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tần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số</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257175" indent="-257175">
              <a:buFont typeface="Symbol" panose="05050102010706020507" pitchFamily="18" charset="2"/>
              <a:buChar char=""/>
            </a:pPr>
            <a:r>
              <a:rPr lang="en-US" sz="1600" dirty="0" err="1">
                <a:effectLst/>
                <a:latin typeface="Times New Roman" panose="02020603050405020304" pitchFamily="18" charset="0"/>
                <a:ea typeface="Times New Roman" panose="02020603050405020304" pitchFamily="18" charset="0"/>
              </a:rPr>
              <a:t>Không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phù</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hợp</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cho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bảo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mật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cao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cấp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074" name="Picture 2" descr="Bài 12: Mã hóa Vigenère - Blog Nam Phạm">
            <a:extLst>
              <a:ext uri="{FF2B5EF4-FFF2-40B4-BE49-F238E27FC236}">
                <a16:creationId xmlns:a16="http://schemas.microsoft.com/office/drawing/2014/main" id="{3996AD65-49FD-EF4E-7347-458B7A9CA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1750"/>
            <a:ext cx="6783572" cy="24033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941DF5-3A83-34C1-5440-D5A96545723A}"/>
              </a:ext>
            </a:extLst>
          </p:cNvPr>
          <p:cNvSpPr txBox="1"/>
          <p:nvPr/>
        </p:nvSpPr>
        <p:spPr>
          <a:xfrm>
            <a:off x="127590" y="79416"/>
            <a:ext cx="6730410"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ea typeface="Times New Roman" panose="02020603050405020304" pitchFamily="18" charset="0"/>
              </a:rPr>
              <a:t>6.3. </a:t>
            </a:r>
            <a:r>
              <a:rPr lang="en-US" sz="2400" b="1" dirty="0" err="1">
                <a:solidFill>
                  <a:schemeClr val="tx1"/>
                </a:solidFill>
                <a:latin typeface="Times New Roman" panose="02020603050405020304" pitchFamily="18" charset="0"/>
                <a:ea typeface="Times New Roman" panose="02020603050405020304" pitchFamily="18" charset="0"/>
              </a:rPr>
              <a:t>Điểm</a:t>
            </a:r>
            <a:r>
              <a:rPr lang="en-US" sz="2400" b="1" dirty="0">
                <a:solidFill>
                  <a:schemeClr val="tx1"/>
                </a:solidFill>
                <a:latin typeface="Times New Roman" panose="02020603050405020304" pitchFamily="18" charset="0"/>
                <a:ea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rPr>
              <a:t>mạnh</a:t>
            </a:r>
            <a:r>
              <a:rPr lang="en-US" sz="2400" b="1" dirty="0">
                <a:solidFill>
                  <a:schemeClr val="tx1"/>
                </a:solidFill>
                <a:latin typeface="Times New Roman" panose="02020603050405020304" pitchFamily="18" charset="0"/>
                <a:ea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rPr>
              <a:t>và</a:t>
            </a:r>
            <a:r>
              <a:rPr lang="en-US" sz="2400" b="1" dirty="0">
                <a:solidFill>
                  <a:schemeClr val="tx1"/>
                </a:solidFill>
                <a:latin typeface="Times New Roman" panose="02020603050405020304" pitchFamily="18" charset="0"/>
                <a:ea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rPr>
              <a:t>yếu</a:t>
            </a:r>
            <a:r>
              <a:rPr lang="en-US" sz="2400" b="1" dirty="0">
                <a:solidFill>
                  <a:schemeClr val="tx1"/>
                </a:solidFill>
                <a:latin typeface="Times New Roman" panose="02020603050405020304" pitchFamily="18" charset="0"/>
                <a:ea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rPr>
              <a:t>của</a:t>
            </a:r>
            <a:r>
              <a:rPr lang="en-US" sz="2400" b="1" dirty="0">
                <a:solidFill>
                  <a:schemeClr val="tx1"/>
                </a:solidFill>
                <a:latin typeface="Times New Roman" panose="02020603050405020304" pitchFamily="18" charset="0"/>
                <a:ea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rPr>
              <a:t>hệ</a:t>
            </a:r>
            <a:r>
              <a:rPr lang="en-US" sz="2400" b="1" dirty="0">
                <a:solidFill>
                  <a:schemeClr val="tx1"/>
                </a:solidFill>
                <a:latin typeface="Times New Roman" panose="02020603050405020304" pitchFamily="18" charset="0"/>
                <a:ea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rPr>
              <a:t>mật</a:t>
            </a:r>
            <a:r>
              <a:rPr lang="en-US" sz="2400" b="1" dirty="0">
                <a:solidFill>
                  <a:schemeClr val="tx1"/>
                </a:solidFill>
                <a:latin typeface="Times New Roman" panose="02020603050405020304" pitchFamily="18" charset="0"/>
                <a:ea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rPr>
              <a:t>mã</a:t>
            </a:r>
            <a:r>
              <a:rPr lang="en-US" sz="2400" b="1" dirty="0">
                <a:solidFill>
                  <a:schemeClr val="tx1"/>
                </a:solidFill>
                <a:latin typeface="Times New Roman" panose="02020603050405020304" pitchFamily="18" charset="0"/>
                <a:ea typeface="Times New Roman" panose="02020603050405020304" pitchFamily="18" charset="0"/>
              </a:rPr>
              <a:t> Vigenère</a:t>
            </a:r>
            <a:endParaRPr lang="en-GB" sz="2400" b="1" dirty="0"/>
          </a:p>
        </p:txBody>
      </p:sp>
    </p:spTree>
    <p:extLst>
      <p:ext uri="{BB962C8B-B14F-4D97-AF65-F5344CB8AC3E}">
        <p14:creationId xmlns:p14="http://schemas.microsoft.com/office/powerpoint/2010/main" val="1317786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9"/>
          <p:cNvSpPr txBox="1">
            <a:spLocks noGrp="1"/>
          </p:cNvSpPr>
          <p:nvPr>
            <p:ph type="title"/>
          </p:nvPr>
        </p:nvSpPr>
        <p:spPr>
          <a:xfrm>
            <a:off x="142096" y="120818"/>
            <a:ext cx="5784525" cy="429525"/>
          </a:xfrm>
          <a:prstGeom prst="rect">
            <a:avLst/>
          </a:prstGeom>
          <a:noFill/>
        </p:spPr>
        <p:txBody>
          <a:bodyPr spcFirstLastPara="1" wrap="square" lIns="68569" tIns="68569" rIns="68569" bIns="68569" anchor="t" anchorCtr="0">
            <a:noAutofit/>
          </a:bodyPr>
          <a:lstStyle/>
          <a:p>
            <a:r>
              <a:rPr lang="en-US" sz="2100" b="1" dirty="0">
                <a:latin typeface="Times New Roman" panose="02020603050405020304" pitchFamily="18" charset="0"/>
                <a:ea typeface="Times New Roman" panose="02020603050405020304" pitchFamily="18" charset="0"/>
                <a:cs typeface="Times New Roman" panose="02020603050405020304" pitchFamily="18" charset="0"/>
              </a:rPr>
              <a:t>7 . HỆ MẬT MÃ PLAYFAIR</a:t>
            </a:r>
            <a:endParaRPr lang="en-GB" sz="21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941" name="Google Shape;941;p39"/>
          <p:cNvSpPr txBox="1"/>
          <p:nvPr/>
        </p:nvSpPr>
        <p:spPr>
          <a:xfrm>
            <a:off x="317416" y="1380682"/>
            <a:ext cx="3111584" cy="266850"/>
          </a:xfrm>
          <a:prstGeom prst="rect">
            <a:avLst/>
          </a:prstGeom>
          <a:noFill/>
          <a:ln>
            <a:noFill/>
          </a:ln>
        </p:spPr>
        <p:txBody>
          <a:bodyPr spcFirstLastPara="1" wrap="square" lIns="68569" tIns="68569" rIns="68569" bIns="68569" anchor="t" anchorCtr="0">
            <a:no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Playfair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giảm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bớt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quan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giữa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văn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đồng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a:p>
            <a:endParaRPr sz="1050" dirty="0">
              <a:solidFill>
                <a:schemeClr val="lt1"/>
              </a:solidFill>
              <a:latin typeface="Open Sans"/>
              <a:ea typeface="Open Sans"/>
              <a:cs typeface="Open Sans"/>
              <a:sym typeface="Open Sans"/>
            </a:endParaRPr>
          </a:p>
        </p:txBody>
      </p:sp>
      <p:sp>
        <p:nvSpPr>
          <p:cNvPr id="942" name="Google Shape;942;p39"/>
          <p:cNvSpPr txBox="1"/>
          <p:nvPr/>
        </p:nvSpPr>
        <p:spPr>
          <a:xfrm>
            <a:off x="142096" y="1113832"/>
            <a:ext cx="2716875" cy="266850"/>
          </a:xfrm>
          <a:prstGeom prst="rect">
            <a:avLst/>
          </a:prstGeom>
          <a:noFill/>
          <a:ln>
            <a:noFill/>
          </a:ln>
        </p:spPr>
        <p:txBody>
          <a:bodyPr spcFirstLastPara="1" wrap="square" lIns="68569" tIns="68569" rIns="68569" bIns="68569" anchor="b" anchorCtr="0">
            <a:noAutofit/>
          </a:bodyPr>
          <a:lstStyle/>
          <a:p>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Khái</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niệm</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963" name="Google Shape;963;p39"/>
          <p:cNvSpPr txBox="1"/>
          <p:nvPr/>
        </p:nvSpPr>
        <p:spPr>
          <a:xfrm>
            <a:off x="3764200" y="1380682"/>
            <a:ext cx="2716875" cy="650475"/>
          </a:xfrm>
          <a:prstGeom prst="rect">
            <a:avLst/>
          </a:prstGeom>
          <a:noFill/>
          <a:ln>
            <a:noFill/>
          </a:ln>
        </p:spPr>
        <p:txBody>
          <a:bodyPr spcFirstLastPara="1" wrap="square" lIns="68569" tIns="68569" rIns="68569" bIns="68569" anchor="t" anchorCtr="0">
            <a:noAutofit/>
          </a:bodyPr>
          <a:lstStyle/>
          <a:p>
            <a:pPr marL="257175" indent="-152400">
              <a:buClr>
                <a:schemeClr val="lt1"/>
              </a:buClr>
              <a:buSzPts val="1400"/>
              <a:buFont typeface="Open Sans"/>
              <a:buChar char="●"/>
            </a:pPr>
            <a:r>
              <a:rPr lang="vi-VN" sz="1600" dirty="0">
                <a:solidFill>
                  <a:schemeClr val="lt1"/>
                </a:solidFill>
                <a:latin typeface="Times New Roman" panose="02020603050405020304" pitchFamily="18" charset="0"/>
                <a:ea typeface="Open Sans"/>
                <a:cs typeface="Times New Roman" panose="02020603050405020304" pitchFamily="18" charset="0"/>
                <a:sym typeface="Open Sans"/>
              </a:rPr>
              <a:t>Hệ mật mã Playfair là một phương pháp mã hóa đối xứng được phát minh bởi Charles Wheatstone vào năm 1854, nhưng được đặt tên theo tên của Baron Playfair, một nhà chính trị và nhà mật mã học người Anh, vì ông đã phát triển và sử dụng phương pháp này trong thời gian làm nhiệm vụ tại Đại học Oxford</a:t>
            </a:r>
            <a:r>
              <a:rPr lang="vi-VN" sz="1050" dirty="0">
                <a:solidFill>
                  <a:schemeClr val="lt1"/>
                </a:solidFill>
                <a:latin typeface="Open Sans"/>
                <a:ea typeface="Open Sans"/>
                <a:cs typeface="Open Sans"/>
                <a:sym typeface="Open Sans"/>
              </a:rPr>
              <a:t>.</a:t>
            </a:r>
            <a:endParaRPr sz="1050" dirty="0">
              <a:solidFill>
                <a:schemeClr val="lt1"/>
              </a:solidFill>
              <a:latin typeface="Open Sans"/>
              <a:ea typeface="Open Sans"/>
              <a:cs typeface="Open Sans"/>
              <a:sym typeface="Open Sans"/>
            </a:endParaRPr>
          </a:p>
        </p:txBody>
      </p:sp>
      <p:sp>
        <p:nvSpPr>
          <p:cNvPr id="964" name="Google Shape;964;p39"/>
          <p:cNvSpPr txBox="1"/>
          <p:nvPr/>
        </p:nvSpPr>
        <p:spPr>
          <a:xfrm>
            <a:off x="3999029" y="1082229"/>
            <a:ext cx="2716875" cy="266850"/>
          </a:xfrm>
          <a:prstGeom prst="rect">
            <a:avLst/>
          </a:prstGeom>
          <a:noFill/>
          <a:ln>
            <a:noFill/>
          </a:ln>
        </p:spPr>
        <p:txBody>
          <a:bodyPr spcFirstLastPara="1" wrap="square" lIns="68569" tIns="68569" rIns="68569" bIns="68569" anchor="b" anchorCtr="0">
            <a:noAutofit/>
          </a:bodyPr>
          <a:lstStyle/>
          <a:p>
            <a:r>
              <a:rPr lang="en" sz="1600" b="1" dirty="0">
                <a:solidFill>
                  <a:schemeClr val="lt1"/>
                </a:solidFill>
                <a:latin typeface="Space Grotesk"/>
                <a:ea typeface="Space Grotesk"/>
                <a:cs typeface="Space Grotesk"/>
                <a:sym typeface="Space Grotesk"/>
              </a:rPr>
              <a:t>Lịch sử:</a:t>
            </a:r>
            <a:endParaRPr sz="1600" b="1" dirty="0">
              <a:solidFill>
                <a:schemeClr val="lt1"/>
              </a:solidFill>
              <a:latin typeface="Space Grotesk"/>
              <a:ea typeface="Space Grotesk"/>
              <a:cs typeface="Space Grotesk"/>
              <a:sym typeface="Space Grotesk"/>
            </a:endParaRPr>
          </a:p>
        </p:txBody>
      </p:sp>
      <p:sp>
        <p:nvSpPr>
          <p:cNvPr id="2" name="TextBox 1">
            <a:extLst>
              <a:ext uri="{FF2B5EF4-FFF2-40B4-BE49-F238E27FC236}">
                <a16:creationId xmlns:a16="http://schemas.microsoft.com/office/drawing/2014/main" id="{B34B735F-9D32-E58B-7DDD-69CC8C552391}"/>
              </a:ext>
            </a:extLst>
          </p:cNvPr>
          <p:cNvSpPr txBox="1"/>
          <p:nvPr/>
        </p:nvSpPr>
        <p:spPr>
          <a:xfrm>
            <a:off x="639255" y="586554"/>
            <a:ext cx="2619260" cy="338554"/>
          </a:xfrm>
          <a:prstGeom prst="rect">
            <a:avLst/>
          </a:prstGeom>
          <a:noFill/>
        </p:spPr>
        <p:txBody>
          <a:bodyPr wrap="square" rtlCol="0">
            <a:spAutoFit/>
          </a:bodyPr>
          <a:lstStyle/>
          <a:p>
            <a:r>
              <a:rPr lang="en-US" sz="1600" b="1" dirty="0">
                <a:latin typeface="Times New Roman" panose="02020603050405020304" pitchFamily="18" charset="0"/>
                <a:ea typeface="Times New Roman" panose="02020603050405020304" pitchFamily="18" charset="0"/>
                <a:cs typeface="Times New Roman" panose="02020603050405020304" pitchFamily="18" charset="0"/>
              </a:rPr>
              <a:t>7.1.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Khái</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niệm</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lịch</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sử</a:t>
            </a:r>
            <a:endParaRPr lang="en-GB" sz="16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098" name="Picture 2" descr="Playfair cipher - Wikipedia">
            <a:extLst>
              <a:ext uri="{FF2B5EF4-FFF2-40B4-BE49-F238E27FC236}">
                <a16:creationId xmlns:a16="http://schemas.microsoft.com/office/drawing/2014/main" id="{A6996442-38BE-BB2D-810A-6E2AB4E26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16" y="2861496"/>
            <a:ext cx="3503624" cy="2110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14" name="TextBox 13">
            <a:extLst>
              <a:ext uri="{FF2B5EF4-FFF2-40B4-BE49-F238E27FC236}">
                <a16:creationId xmlns:a16="http://schemas.microsoft.com/office/drawing/2014/main" id="{54AC5171-3FCC-96A2-C8ED-C742DB9B9E45}"/>
              </a:ext>
            </a:extLst>
          </p:cNvPr>
          <p:cNvSpPr txBox="1"/>
          <p:nvPr/>
        </p:nvSpPr>
        <p:spPr>
          <a:xfrm>
            <a:off x="238685" y="429525"/>
            <a:ext cx="4603869" cy="3454792"/>
          </a:xfrm>
          <a:prstGeom prst="rect">
            <a:avLst/>
          </a:prstGeom>
          <a:noFill/>
        </p:spPr>
        <p:txBody>
          <a:bodyPr wrap="square" rtlCol="0">
            <a:sp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Playfair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hoạt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chia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điệp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cặp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ký</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bổ</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sung "X"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nếu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thiết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cặp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chẵn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thêm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giữa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trùng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từng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cặp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ký</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cặp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ký</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trận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Playfair.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Quá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thay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đổi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điệp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ban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điệp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5x5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chứa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25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bỏ</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“J”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“I”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đủ</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25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xếp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Key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trước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xếp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qua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xuống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dưới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những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trùng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xếp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bị</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bỏ</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qua. Sau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xếp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xong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Key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xếp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lượt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 – Z,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những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kĩ</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trùng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Key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bỏ</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qua.</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GB" sz="1050" dirty="0"/>
          </a:p>
        </p:txBody>
      </p:sp>
      <p:sp>
        <p:nvSpPr>
          <p:cNvPr id="3" name="TextBox 2">
            <a:extLst>
              <a:ext uri="{FF2B5EF4-FFF2-40B4-BE49-F238E27FC236}">
                <a16:creationId xmlns:a16="http://schemas.microsoft.com/office/drawing/2014/main" id="{2522CDEA-A9D1-3945-13A7-B28C5E2417DE}"/>
              </a:ext>
            </a:extLst>
          </p:cNvPr>
          <p:cNvSpPr txBox="1"/>
          <p:nvPr/>
        </p:nvSpPr>
        <p:spPr>
          <a:xfrm>
            <a:off x="238685" y="3713677"/>
            <a:ext cx="4671886" cy="1077218"/>
          </a:xfrm>
          <a:prstGeom prst="rect">
            <a:avLst/>
          </a:prstGeom>
          <a:noFill/>
        </p:spPr>
        <p:txBody>
          <a:bodyPr wrap="square">
            <a:sp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Trong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qua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xuống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dưới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nếu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chéo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nhật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chéo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còn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tiên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hàng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ngang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B2EB5F4-13CC-4C63-4638-5F52347B85A3}"/>
              </a:ext>
            </a:extLst>
          </p:cNvPr>
          <p:cNvSpPr txBox="1"/>
          <p:nvPr/>
        </p:nvSpPr>
        <p:spPr>
          <a:xfrm>
            <a:off x="0" y="-32140"/>
            <a:ext cx="5954232"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7.1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tắc</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hoạt</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GB" sz="24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16000">
              <a:schemeClr val="accent1">
                <a:lumMod val="97000"/>
                <a:lumOff val="3000"/>
              </a:schemeClr>
            </a:gs>
            <a:gs pos="100000">
              <a:schemeClr val="accent1">
                <a:lumMod val="60000"/>
                <a:lumOff val="40000"/>
              </a:schemeClr>
            </a:gs>
          </a:gsLst>
          <a:lin ang="16200000" scaled="1"/>
          <a:tileRect/>
        </a:gradFill>
        <a:effectLst/>
      </p:bgPr>
    </p:bg>
    <p:spTree>
      <p:nvGrpSpPr>
        <p:cNvPr id="1" name="Shape 1027"/>
        <p:cNvGrpSpPr/>
        <p:nvPr/>
      </p:nvGrpSpPr>
      <p:grpSpPr>
        <a:xfrm>
          <a:off x="0" y="0"/>
          <a:ext cx="0" cy="0"/>
          <a:chOff x="0" y="0"/>
          <a:chExt cx="0" cy="0"/>
        </a:xfrm>
      </p:grpSpPr>
      <p:sp>
        <p:nvSpPr>
          <p:cNvPr id="1028" name="Google Shape;1028;p41"/>
          <p:cNvSpPr/>
          <p:nvPr/>
        </p:nvSpPr>
        <p:spPr>
          <a:xfrm>
            <a:off x="-1774074" y="4427534"/>
            <a:ext cx="2469825" cy="2469825"/>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sp>
        <p:nvSpPr>
          <p:cNvPr id="1029" name="Google Shape;1029;p41"/>
          <p:cNvSpPr txBox="1">
            <a:spLocks noGrp="1"/>
          </p:cNvSpPr>
          <p:nvPr>
            <p:ph type="title"/>
          </p:nvPr>
        </p:nvSpPr>
        <p:spPr>
          <a:xfrm>
            <a:off x="-539161" y="-11628"/>
            <a:ext cx="1473519" cy="437436"/>
          </a:xfrm>
          <a:prstGeom prst="rect">
            <a:avLst/>
          </a:prstGeom>
        </p:spPr>
        <p:txBody>
          <a:bodyPr spcFirstLastPara="1" wrap="square" lIns="68569" tIns="68569" rIns="68569" bIns="68569" anchor="t" anchorCtr="0">
            <a:noAutofit/>
          </a:bodyPr>
          <a:lstStyle/>
          <a:p>
            <a:r>
              <a:rPr lang="en-US" sz="2100" u="sng" dirty="0" err="1">
                <a:latin typeface="Times New Roman" panose="02020603050405020304" pitchFamily="18" charset="0"/>
                <a:ea typeface="Times New Roman" panose="02020603050405020304" pitchFamily="18" charset="0"/>
              </a:rPr>
              <a:t>Ví</a:t>
            </a:r>
            <a:r>
              <a:rPr lang="en-US" sz="2100" u="sng" dirty="0">
                <a:latin typeface="Times New Roman" panose="02020603050405020304" pitchFamily="18" charset="0"/>
                <a:ea typeface="Times New Roman" panose="02020603050405020304" pitchFamily="18" charset="0"/>
              </a:rPr>
              <a:t> </a:t>
            </a:r>
            <a:r>
              <a:rPr lang="en-US" sz="2100" u="sng" dirty="0" err="1">
                <a:latin typeface="Times New Roman" panose="02020603050405020304" pitchFamily="18" charset="0"/>
                <a:ea typeface="Times New Roman" panose="02020603050405020304" pitchFamily="18" charset="0"/>
              </a:rPr>
              <a:t>dụ</a:t>
            </a:r>
            <a:r>
              <a:rPr lang="en-US" sz="2100" u="sng" dirty="0">
                <a:latin typeface="Times New Roman" panose="02020603050405020304" pitchFamily="18" charset="0"/>
                <a:ea typeface="Times New Roman" panose="02020603050405020304" pitchFamily="18" charset="0"/>
              </a:rPr>
              <a:t>:</a:t>
            </a:r>
            <a:br>
              <a:rPr lang="en-US" sz="1350" u="sng" dirty="0">
                <a:latin typeface="Times New Roman" panose="02020603050405020304" pitchFamily="18" charset="0"/>
                <a:ea typeface="Times New Roman" panose="02020603050405020304" pitchFamily="18" charset="0"/>
              </a:rPr>
            </a:br>
            <a:endParaRPr sz="1350" dirty="0"/>
          </a:p>
        </p:txBody>
      </p:sp>
      <p:sp>
        <p:nvSpPr>
          <p:cNvPr id="2" name="TextBox 1">
            <a:extLst>
              <a:ext uri="{FF2B5EF4-FFF2-40B4-BE49-F238E27FC236}">
                <a16:creationId xmlns:a16="http://schemas.microsoft.com/office/drawing/2014/main" id="{CD681ADF-733D-2CA4-E17F-A3FA261E2BEE}"/>
              </a:ext>
            </a:extLst>
          </p:cNvPr>
          <p:cNvSpPr txBox="1"/>
          <p:nvPr/>
        </p:nvSpPr>
        <p:spPr>
          <a:xfrm>
            <a:off x="219174" y="586735"/>
            <a:ext cx="3610778" cy="1284967"/>
          </a:xfrm>
          <a:prstGeom prst="rect">
            <a:avLst/>
          </a:prstGeom>
          <a:noFill/>
        </p:spPr>
        <p:txBody>
          <a:bodyPr wrap="square" rtlCol="0">
            <a:sp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Cho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xâu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M = HELLOONEANDALL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 = THEDIEIS</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Tìm</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sâu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C</a:t>
            </a:r>
          </a:p>
          <a:p>
            <a:endParaRPr lang="en-GB" sz="135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B4451364-10E7-CF2E-A52D-22F4B884C060}"/>
              </a:ext>
            </a:extLst>
          </p:cNvPr>
          <p:cNvGraphicFramePr>
            <a:graphicFrameLocks noGrp="1"/>
          </p:cNvGraphicFramePr>
          <p:nvPr>
            <p:extLst>
              <p:ext uri="{D42A27DB-BD31-4B8C-83A1-F6EECF244321}">
                <p14:modId xmlns:p14="http://schemas.microsoft.com/office/powerpoint/2010/main" val="1099347474"/>
              </p:ext>
            </p:extLst>
          </p:nvPr>
        </p:nvGraphicFramePr>
        <p:xfrm>
          <a:off x="219174" y="1748790"/>
          <a:ext cx="4452940" cy="822960"/>
        </p:xfrm>
        <a:graphic>
          <a:graphicData uri="http://schemas.openxmlformats.org/drawingml/2006/table">
            <a:tbl>
              <a:tblPr firstRow="1" firstCol="1" bandRow="1">
                <a:tableStyleId>{4020FEB6-EE73-4B07-B443-AB9504FB623C}</a:tableStyleId>
              </a:tblPr>
              <a:tblGrid>
                <a:gridCol w="445294">
                  <a:extLst>
                    <a:ext uri="{9D8B030D-6E8A-4147-A177-3AD203B41FA5}">
                      <a16:colId xmlns:a16="http://schemas.microsoft.com/office/drawing/2014/main" val="3629799437"/>
                    </a:ext>
                  </a:extLst>
                </a:gridCol>
                <a:gridCol w="445294">
                  <a:extLst>
                    <a:ext uri="{9D8B030D-6E8A-4147-A177-3AD203B41FA5}">
                      <a16:colId xmlns:a16="http://schemas.microsoft.com/office/drawing/2014/main" val="1649788914"/>
                    </a:ext>
                  </a:extLst>
                </a:gridCol>
                <a:gridCol w="445294">
                  <a:extLst>
                    <a:ext uri="{9D8B030D-6E8A-4147-A177-3AD203B41FA5}">
                      <a16:colId xmlns:a16="http://schemas.microsoft.com/office/drawing/2014/main" val="742457791"/>
                    </a:ext>
                  </a:extLst>
                </a:gridCol>
                <a:gridCol w="445294">
                  <a:extLst>
                    <a:ext uri="{9D8B030D-6E8A-4147-A177-3AD203B41FA5}">
                      <a16:colId xmlns:a16="http://schemas.microsoft.com/office/drawing/2014/main" val="1308788239"/>
                    </a:ext>
                  </a:extLst>
                </a:gridCol>
                <a:gridCol w="445294">
                  <a:extLst>
                    <a:ext uri="{9D8B030D-6E8A-4147-A177-3AD203B41FA5}">
                      <a16:colId xmlns:a16="http://schemas.microsoft.com/office/drawing/2014/main" val="3015583638"/>
                    </a:ext>
                  </a:extLst>
                </a:gridCol>
                <a:gridCol w="445294">
                  <a:extLst>
                    <a:ext uri="{9D8B030D-6E8A-4147-A177-3AD203B41FA5}">
                      <a16:colId xmlns:a16="http://schemas.microsoft.com/office/drawing/2014/main" val="1405942142"/>
                    </a:ext>
                  </a:extLst>
                </a:gridCol>
                <a:gridCol w="445294">
                  <a:extLst>
                    <a:ext uri="{9D8B030D-6E8A-4147-A177-3AD203B41FA5}">
                      <a16:colId xmlns:a16="http://schemas.microsoft.com/office/drawing/2014/main" val="1914804422"/>
                    </a:ext>
                  </a:extLst>
                </a:gridCol>
                <a:gridCol w="445294">
                  <a:extLst>
                    <a:ext uri="{9D8B030D-6E8A-4147-A177-3AD203B41FA5}">
                      <a16:colId xmlns:a16="http://schemas.microsoft.com/office/drawing/2014/main" val="2935009940"/>
                    </a:ext>
                  </a:extLst>
                </a:gridCol>
                <a:gridCol w="445294">
                  <a:extLst>
                    <a:ext uri="{9D8B030D-6E8A-4147-A177-3AD203B41FA5}">
                      <a16:colId xmlns:a16="http://schemas.microsoft.com/office/drawing/2014/main" val="4284938375"/>
                    </a:ext>
                  </a:extLst>
                </a:gridCol>
                <a:gridCol w="445294">
                  <a:extLst>
                    <a:ext uri="{9D8B030D-6E8A-4147-A177-3AD203B41FA5}">
                      <a16:colId xmlns:a16="http://schemas.microsoft.com/office/drawing/2014/main" val="2153743705"/>
                    </a:ext>
                  </a:extLst>
                </a:gridCol>
              </a:tblGrid>
              <a:tr h="274320">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A</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B</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C</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D</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E</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F</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G</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H</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I</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K</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2692168704"/>
                  </a:ext>
                </a:extLst>
              </a:tr>
              <a:tr h="274320">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L</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M</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N</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O</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P</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Q</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R</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S</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T</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U</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4289055533"/>
                  </a:ext>
                </a:extLst>
              </a:tr>
              <a:tr h="274320">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V</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W</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X</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Y</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Z</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gridSpan="5">
                  <a:txBody>
                    <a:bodyPr/>
                    <a:lstStyle/>
                    <a:p>
                      <a:pPr algn="l"/>
                      <a:r>
                        <a:rPr lang="en-GB" sz="1800" kern="100" dirty="0">
                          <a:solidFill>
                            <a:schemeClr val="tx1"/>
                          </a:solidFill>
                          <a:effectLst/>
                          <a:latin typeface="Times New Roman" panose="02020603050405020304" pitchFamily="18" charset="0"/>
                          <a:cs typeface="Times New Roman" panose="02020603050405020304" pitchFamily="18" charset="0"/>
                        </a:rPr>
                        <a:t> </a:t>
                      </a:r>
                      <a:endParaRPr lang="en-GB"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259453327"/>
                  </a:ext>
                </a:extLst>
              </a:tr>
            </a:tbl>
          </a:graphicData>
        </a:graphic>
      </p:graphicFrame>
      <p:sp>
        <p:nvSpPr>
          <p:cNvPr id="4" name="Rectangle 1">
            <a:extLst>
              <a:ext uri="{FF2B5EF4-FFF2-40B4-BE49-F238E27FC236}">
                <a16:creationId xmlns:a16="http://schemas.microsoft.com/office/drawing/2014/main" id="{6003AA87-163C-9E89-6C84-4A3BAB353E5F}"/>
              </a:ext>
            </a:extLst>
          </p:cNvPr>
          <p:cNvSpPr>
            <a:spLocks noChangeArrowheads="1"/>
          </p:cNvSpPr>
          <p:nvPr/>
        </p:nvSpPr>
        <p:spPr bwMode="auto">
          <a:xfrm>
            <a:off x="1201342" y="2662313"/>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GB" sz="1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904A-FDC7-9BF7-9AF7-E4FD481B5703}"/>
              </a:ext>
            </a:extLst>
          </p:cNvPr>
          <p:cNvSpPr>
            <a:spLocks noGrp="1"/>
          </p:cNvSpPr>
          <p:nvPr>
            <p:ph type="title"/>
          </p:nvPr>
        </p:nvSpPr>
        <p:spPr>
          <a:xfrm>
            <a:off x="81073" y="188729"/>
            <a:ext cx="4193215" cy="917058"/>
          </a:xfrm>
        </p:spPr>
        <p:txBody>
          <a:bodyPr/>
          <a:lstStyle/>
          <a:p>
            <a:r>
              <a:rPr lang="en-US" b="1" dirty="0">
                <a:latin typeface="Calibri Light" panose="020F0302020204030204" pitchFamily="34" charset="0"/>
                <a:ea typeface="Times New Roman" panose="02020603050405020304" pitchFamily="18" charset="0"/>
                <a:cs typeface="Times New Roman" panose="02020603050405020304" pitchFamily="18" charset="0"/>
              </a:rPr>
              <a:t>1.1</a:t>
            </a:r>
            <a:r>
              <a:rPr lang="vi-VN" sz="2400" b="1" dirty="0">
                <a:solidFill>
                  <a:schemeClr val="tx1"/>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2400" b="1" dirty="0" err="1">
                <a:solidFill>
                  <a:schemeClr val="tx1"/>
                </a:solidFill>
                <a:latin typeface="Calibri Light" panose="020F0302020204030204" pitchFamily="34" charset="0"/>
                <a:ea typeface="Times New Roman" panose="02020603050405020304" pitchFamily="18" charset="0"/>
                <a:cs typeface="Times New Roman" panose="02020603050405020304" pitchFamily="18" charset="0"/>
              </a:rPr>
              <a:t>Lịch</a:t>
            </a:r>
            <a:r>
              <a:rPr lang="en-US" sz="2400" b="1" dirty="0">
                <a:solidFill>
                  <a:schemeClr val="tx1"/>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2400" b="1" dirty="0" err="1">
                <a:solidFill>
                  <a:schemeClr val="tx1"/>
                </a:solidFill>
                <a:latin typeface="Calibri Light" panose="020F0302020204030204" pitchFamily="34" charset="0"/>
                <a:ea typeface="Times New Roman" panose="02020603050405020304" pitchFamily="18" charset="0"/>
                <a:cs typeface="Times New Roman" panose="02020603050405020304" pitchFamily="18" charset="0"/>
              </a:rPr>
              <a:t>sử</a:t>
            </a:r>
            <a:r>
              <a:rPr lang="en-US" sz="2400" b="1" dirty="0">
                <a:solidFill>
                  <a:schemeClr val="tx1"/>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2400" b="1" dirty="0" err="1">
                <a:solidFill>
                  <a:schemeClr val="tx1"/>
                </a:solidFill>
                <a:latin typeface="Calibri Light" panose="020F0302020204030204" pitchFamily="34" charset="0"/>
                <a:ea typeface="Times New Roman" panose="02020603050405020304" pitchFamily="18" charset="0"/>
                <a:cs typeface="Times New Roman" panose="02020603050405020304" pitchFamily="18" charset="0"/>
              </a:rPr>
              <a:t>phát</a:t>
            </a:r>
            <a:r>
              <a:rPr lang="en-US" sz="2400" b="1" dirty="0">
                <a:solidFill>
                  <a:schemeClr val="tx1"/>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2400" b="1" dirty="0" err="1">
                <a:solidFill>
                  <a:schemeClr val="tx1"/>
                </a:solidFill>
                <a:latin typeface="Calibri Light" panose="020F0302020204030204" pitchFamily="34" charset="0"/>
                <a:ea typeface="Times New Roman" panose="02020603050405020304" pitchFamily="18" charset="0"/>
                <a:cs typeface="Times New Roman" panose="02020603050405020304" pitchFamily="18" charset="0"/>
              </a:rPr>
              <a:t>triển</a:t>
            </a:r>
            <a:br>
              <a:rPr lang="en-GB" sz="2400" b="1" dirty="0">
                <a:solidFill>
                  <a:schemeClr val="tx1"/>
                </a:solidFill>
                <a:highlight>
                  <a:srgbClr val="C0C0C0"/>
                </a:highlight>
                <a:latin typeface="Calibri Light" panose="020F0302020204030204" pitchFamily="34" charset="0"/>
                <a:ea typeface="Times New Roman" panose="02020603050405020304" pitchFamily="18" charset="0"/>
                <a:cs typeface="Times New Roman" panose="02020603050405020304" pitchFamily="18" charset="0"/>
              </a:rPr>
            </a:br>
            <a:endParaRPr lang="en-GB" sz="2400" dirty="0">
              <a:solidFill>
                <a:schemeClr val="bg1"/>
              </a:solidFill>
            </a:endParaRPr>
          </a:p>
        </p:txBody>
      </p:sp>
      <p:sp>
        <p:nvSpPr>
          <p:cNvPr id="4" name="Subtitle 3">
            <a:extLst>
              <a:ext uri="{FF2B5EF4-FFF2-40B4-BE49-F238E27FC236}">
                <a16:creationId xmlns:a16="http://schemas.microsoft.com/office/drawing/2014/main" id="{FFDB807B-76C5-25AC-E1C3-8B42866C5D87}"/>
              </a:ext>
            </a:extLst>
          </p:cNvPr>
          <p:cNvSpPr>
            <a:spLocks noGrp="1"/>
          </p:cNvSpPr>
          <p:nvPr>
            <p:ph type="body" idx="1"/>
          </p:nvPr>
        </p:nvSpPr>
        <p:spPr>
          <a:xfrm>
            <a:off x="417330" y="1234876"/>
            <a:ext cx="2815551" cy="3902149"/>
          </a:xfrm>
        </p:spPr>
        <p:txBody>
          <a:bodyPr>
            <a:normAutofit fontScale="25000" lnSpcReduction="20000"/>
          </a:bodyPr>
          <a:lstStyle/>
          <a:p>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cần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việc</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tìm</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ra</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phương</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pháp</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đơn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giản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hiệu</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quả</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đảm</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bảo</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toàn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cho</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điệp</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cần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gửi</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chính</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là</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thành</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mật</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mã</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Và</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cuộc</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chiến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giữa</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bên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luôn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muốn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che</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giấu</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tin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mình</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còn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bên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luôn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muốn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đọc</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những</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tin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thúc</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đẩy</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mật</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mã</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ngày</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càng</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phát</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8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triển</a:t>
            </a:r>
            <a:r>
              <a:rPr lang="en-GB" sz="8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endParaRPr lang="en-GB" sz="1350" dirty="0">
              <a:solidFill>
                <a:schemeClr val="bg1"/>
              </a:solidFill>
              <a:latin typeface="Helvetica" panose="020B0604020202020204" pitchFamily="34" charset="0"/>
              <a:ea typeface="Times New Roman" panose="02020603050405020304" pitchFamily="18" charset="0"/>
              <a:cs typeface="Times New Roman" panose="02020603050405020304" pitchFamily="18" charset="0"/>
            </a:endParaRPr>
          </a:p>
        </p:txBody>
      </p:sp>
      <p:pic>
        <p:nvPicPr>
          <p:cNvPr id="3" name="Picture 2" descr="Kiến thức cơ bản] Mã hoá là gì, những thông tin đầy đủ về mã hóa">
            <a:extLst>
              <a:ext uri="{FF2B5EF4-FFF2-40B4-BE49-F238E27FC236}">
                <a16:creationId xmlns:a16="http://schemas.microsoft.com/office/drawing/2014/main" id="{E7982D75-FAE0-7DFF-C8F7-3223524F1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712" y="1105787"/>
            <a:ext cx="3024215" cy="198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626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62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41BF74-3A21-F5AC-5324-BA51DD781A4B}"/>
              </a:ext>
            </a:extLst>
          </p:cNvPr>
          <p:cNvSpPr txBox="1"/>
          <p:nvPr/>
        </p:nvSpPr>
        <p:spPr>
          <a:xfrm>
            <a:off x="161475" y="1583018"/>
            <a:ext cx="3189383" cy="1977464"/>
          </a:xfrm>
          <a:prstGeom prst="rect">
            <a:avLst/>
          </a:prstGeom>
          <a:noFill/>
        </p:spPr>
        <p:txBody>
          <a:bodyPr wrap="square" rtlCol="0">
            <a:spAutoFit/>
          </a:bodyPr>
          <a:lstStyle/>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tiên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5x5,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lược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bỏ</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J)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điền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lượt</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Key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5x5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trước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rồi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còn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25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điền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Key ta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được</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GB" sz="1050" dirty="0"/>
          </a:p>
        </p:txBody>
      </p:sp>
      <p:graphicFrame>
        <p:nvGraphicFramePr>
          <p:cNvPr id="4" name="Table 3">
            <a:extLst>
              <a:ext uri="{FF2B5EF4-FFF2-40B4-BE49-F238E27FC236}">
                <a16:creationId xmlns:a16="http://schemas.microsoft.com/office/drawing/2014/main" id="{40D49C80-115D-741B-F946-4CAD55033631}"/>
              </a:ext>
            </a:extLst>
          </p:cNvPr>
          <p:cNvGraphicFramePr>
            <a:graphicFrameLocks noGrp="1"/>
          </p:cNvGraphicFramePr>
          <p:nvPr>
            <p:extLst>
              <p:ext uri="{D42A27DB-BD31-4B8C-83A1-F6EECF244321}">
                <p14:modId xmlns:p14="http://schemas.microsoft.com/office/powerpoint/2010/main" val="2896439"/>
              </p:ext>
            </p:extLst>
          </p:nvPr>
        </p:nvGraphicFramePr>
        <p:xfrm>
          <a:off x="3507144" y="508988"/>
          <a:ext cx="3043195" cy="2562225"/>
        </p:xfrm>
        <a:graphic>
          <a:graphicData uri="http://schemas.openxmlformats.org/drawingml/2006/table">
            <a:tbl>
              <a:tblPr firstRow="1" firstCol="1" bandRow="1">
                <a:tableStyleId>{4020FEB6-EE73-4B07-B443-AB9504FB623C}</a:tableStyleId>
              </a:tblPr>
              <a:tblGrid>
                <a:gridCol w="608285">
                  <a:extLst>
                    <a:ext uri="{9D8B030D-6E8A-4147-A177-3AD203B41FA5}">
                      <a16:colId xmlns:a16="http://schemas.microsoft.com/office/drawing/2014/main" val="2556792220"/>
                    </a:ext>
                  </a:extLst>
                </a:gridCol>
                <a:gridCol w="609170">
                  <a:extLst>
                    <a:ext uri="{9D8B030D-6E8A-4147-A177-3AD203B41FA5}">
                      <a16:colId xmlns:a16="http://schemas.microsoft.com/office/drawing/2014/main" val="531805786"/>
                    </a:ext>
                  </a:extLst>
                </a:gridCol>
                <a:gridCol w="608285">
                  <a:extLst>
                    <a:ext uri="{9D8B030D-6E8A-4147-A177-3AD203B41FA5}">
                      <a16:colId xmlns:a16="http://schemas.microsoft.com/office/drawing/2014/main" val="3051234744"/>
                    </a:ext>
                  </a:extLst>
                </a:gridCol>
                <a:gridCol w="609170">
                  <a:extLst>
                    <a:ext uri="{9D8B030D-6E8A-4147-A177-3AD203B41FA5}">
                      <a16:colId xmlns:a16="http://schemas.microsoft.com/office/drawing/2014/main" val="21912561"/>
                    </a:ext>
                  </a:extLst>
                </a:gridCol>
                <a:gridCol w="608285">
                  <a:extLst>
                    <a:ext uri="{9D8B030D-6E8A-4147-A177-3AD203B41FA5}">
                      <a16:colId xmlns:a16="http://schemas.microsoft.com/office/drawing/2014/main" val="2947974965"/>
                    </a:ext>
                  </a:extLst>
                </a:gridCol>
              </a:tblGrid>
              <a:tr h="510146">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T</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dirty="0">
                          <a:solidFill>
                            <a:schemeClr val="tx1"/>
                          </a:solidFill>
                          <a:effectLst/>
                          <a:latin typeface="Times New Roman" panose="02020603050405020304" pitchFamily="18" charset="0"/>
                          <a:cs typeface="Times New Roman" panose="02020603050405020304" pitchFamily="18" charset="0"/>
                        </a:rPr>
                        <a:t>H</a:t>
                      </a:r>
                      <a:endParaRPr lang="en-GB"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E</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D</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I</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extLst>
                  <a:ext uri="{0D108BD9-81ED-4DB2-BD59-A6C34878D82A}">
                    <a16:rowId xmlns:a16="http://schemas.microsoft.com/office/drawing/2014/main" val="3946780815"/>
                  </a:ext>
                </a:extLst>
              </a:tr>
              <a:tr h="516777">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S</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A</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B</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C</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F</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extLst>
                  <a:ext uri="{0D108BD9-81ED-4DB2-BD59-A6C34878D82A}">
                    <a16:rowId xmlns:a16="http://schemas.microsoft.com/office/drawing/2014/main" val="3526328350"/>
                  </a:ext>
                </a:extLst>
              </a:tr>
              <a:tr h="515009">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G</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K</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L</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M</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N</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extLst>
                  <a:ext uri="{0D108BD9-81ED-4DB2-BD59-A6C34878D82A}">
                    <a16:rowId xmlns:a16="http://schemas.microsoft.com/office/drawing/2014/main" val="3112316940"/>
                  </a:ext>
                </a:extLst>
              </a:tr>
              <a:tr h="506168">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O</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P</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Q</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R</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U</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extLst>
                  <a:ext uri="{0D108BD9-81ED-4DB2-BD59-A6C34878D82A}">
                    <a16:rowId xmlns:a16="http://schemas.microsoft.com/office/drawing/2014/main" val="3887884512"/>
                  </a:ext>
                </a:extLst>
              </a:tr>
              <a:tr h="514125">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V</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W</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X</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a:solidFill>
                            <a:schemeClr val="tx1"/>
                          </a:solidFill>
                          <a:effectLst/>
                          <a:latin typeface="Times New Roman" panose="02020603050405020304" pitchFamily="18" charset="0"/>
                          <a:cs typeface="Times New Roman" panose="02020603050405020304" pitchFamily="18" charset="0"/>
                        </a:rPr>
                        <a:t>Y</a:t>
                      </a:r>
                      <a:endParaRPr lang="en-GB"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tc>
                  <a:txBody>
                    <a:bodyPr/>
                    <a:lstStyle/>
                    <a:p>
                      <a:pPr algn="l"/>
                      <a:r>
                        <a:rPr lang="en-US" sz="1400" kern="100" dirty="0">
                          <a:solidFill>
                            <a:schemeClr val="tx1"/>
                          </a:solidFill>
                          <a:effectLst/>
                          <a:latin typeface="Times New Roman" panose="02020603050405020304" pitchFamily="18" charset="0"/>
                          <a:cs typeface="Times New Roman" panose="02020603050405020304" pitchFamily="18" charset="0"/>
                        </a:rPr>
                        <a:t>Z</a:t>
                      </a:r>
                      <a:endParaRPr lang="en-GB"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744" marR="47744" marT="0" marB="0" anchor="ctr"/>
                </a:tc>
                <a:extLst>
                  <a:ext uri="{0D108BD9-81ED-4DB2-BD59-A6C34878D82A}">
                    <a16:rowId xmlns:a16="http://schemas.microsoft.com/office/drawing/2014/main" val="3187010147"/>
                  </a:ext>
                </a:extLst>
              </a:tr>
            </a:tbl>
          </a:graphicData>
        </a:graphic>
      </p:graphicFrame>
    </p:spTree>
    <p:extLst>
      <p:ext uri="{BB962C8B-B14F-4D97-AF65-F5344CB8AC3E}">
        <p14:creationId xmlns:p14="http://schemas.microsoft.com/office/powerpoint/2010/main" val="1124231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33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6D19ADD-AD99-F949-C916-3792A2B8024E}"/>
              </a:ext>
            </a:extLst>
          </p:cNvPr>
          <p:cNvSpPr>
            <a:spLocks noChangeArrowheads="1"/>
          </p:cNvSpPr>
          <p:nvPr/>
        </p:nvSpPr>
        <p:spPr bwMode="auto">
          <a:xfrm>
            <a:off x="189465" y="194339"/>
            <a:ext cx="5874745" cy="450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chia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ở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chuỗi</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cần</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ra</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từng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cặp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nếu</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lẻ</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hoặc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trùng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thì</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thêm</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“X”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giữa</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trùng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cùng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lẻ</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M =  HE   LX   LO   ON   EA   ND   AL   LX</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Sau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đó</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dóng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5x5:</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Cặp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tiên</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HE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cùng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nằm</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hàng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ngang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quy</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tắc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thì</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H =&gt;E, E=&gt;D,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HE=&gt;ED</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cặp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tiên</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ở C = ED</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tục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LX, 2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nằm</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cùng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hàng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dọc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vậy</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di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chuyển</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lùi</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xuống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1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dòng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L=&gt;Q,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vì</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X ở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cuối</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nên</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X=&gt;E,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LX=&gt;QE</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C = ED  QE</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Cặp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LO,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2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đỉnh</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hình</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chữ</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nhật</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lấy</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2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đỉnh</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còn</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L=&gt;G, O=&gt;Q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chúng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sẽ</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lấy</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hàng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ngang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TH 2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kí</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thành</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hình</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tứ</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giác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LO=&gt;GQ</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C = ED  QE  GQ</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Tương</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tự</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cặp</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khác</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ta </a:t>
            </a:r>
            <a:r>
              <a:rPr lang="en-US" altLang="zh-CN" sz="16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 </a:t>
            </a:r>
            <a:endParaRPr lang="en-GB" altLang="zh-CN" sz="1600" dirty="0">
              <a:latin typeface="Times New Roman" panose="02020603050405020304" pitchFamily="18" charset="0"/>
              <a:cs typeface="Times New Roman" panose="02020603050405020304" pitchFamily="18" charset="0"/>
            </a:endParaRPr>
          </a:p>
          <a:p>
            <a:pPr defTabSz="685800" eaLnBrk="0" fontAlgn="base" hangingPunct="0">
              <a:spcBef>
                <a:spcPct val="0"/>
              </a:spcBef>
              <a:spcAft>
                <a:spcPct val="0"/>
              </a:spcAft>
              <a:buClrTx/>
            </a:pPr>
            <a:r>
              <a:rPr lang="en-US" altLang="zh-CN" sz="1600" dirty="0">
                <a:latin typeface="Times New Roman" panose="02020603050405020304" pitchFamily="18" charset="0"/>
                <a:ea typeface="Times New Roman" panose="02020603050405020304" pitchFamily="18" charset="0"/>
                <a:cs typeface="Times New Roman" panose="02020603050405020304" pitchFamily="18" charset="0"/>
              </a:rPr>
              <a:t>C  =  ED  QE  GQ  UG  HB  MI  BK  QE</a:t>
            </a:r>
            <a:endParaRPr lang="en-US"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801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51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84C917-3969-627D-952C-FAB024847DDC}"/>
              </a:ext>
            </a:extLst>
          </p:cNvPr>
          <p:cNvGraphicFramePr>
            <a:graphicFrameLocks noGrp="1"/>
          </p:cNvGraphicFramePr>
          <p:nvPr>
            <p:extLst>
              <p:ext uri="{D42A27DB-BD31-4B8C-83A1-F6EECF244321}">
                <p14:modId xmlns:p14="http://schemas.microsoft.com/office/powerpoint/2010/main" val="3330645768"/>
              </p:ext>
            </p:extLst>
          </p:nvPr>
        </p:nvGraphicFramePr>
        <p:xfrm>
          <a:off x="462929" y="499730"/>
          <a:ext cx="5424564" cy="2572659"/>
        </p:xfrm>
        <a:graphic>
          <a:graphicData uri="http://schemas.openxmlformats.org/drawingml/2006/table">
            <a:tbl>
              <a:tblPr firstRow="1" firstCol="1" bandRow="1">
                <a:tableStyleId>{4020FEB6-EE73-4B07-B443-AB9504FB623C}</a:tableStyleId>
              </a:tblPr>
              <a:tblGrid>
                <a:gridCol w="1084544">
                  <a:extLst>
                    <a:ext uri="{9D8B030D-6E8A-4147-A177-3AD203B41FA5}">
                      <a16:colId xmlns:a16="http://schemas.microsoft.com/office/drawing/2014/main" val="585671243"/>
                    </a:ext>
                  </a:extLst>
                </a:gridCol>
                <a:gridCol w="1085466">
                  <a:extLst>
                    <a:ext uri="{9D8B030D-6E8A-4147-A177-3AD203B41FA5}">
                      <a16:colId xmlns:a16="http://schemas.microsoft.com/office/drawing/2014/main" val="542737788"/>
                    </a:ext>
                  </a:extLst>
                </a:gridCol>
                <a:gridCol w="1084544">
                  <a:extLst>
                    <a:ext uri="{9D8B030D-6E8A-4147-A177-3AD203B41FA5}">
                      <a16:colId xmlns:a16="http://schemas.microsoft.com/office/drawing/2014/main" val="380773883"/>
                    </a:ext>
                  </a:extLst>
                </a:gridCol>
                <a:gridCol w="1085466">
                  <a:extLst>
                    <a:ext uri="{9D8B030D-6E8A-4147-A177-3AD203B41FA5}">
                      <a16:colId xmlns:a16="http://schemas.microsoft.com/office/drawing/2014/main" val="372939707"/>
                    </a:ext>
                  </a:extLst>
                </a:gridCol>
                <a:gridCol w="1084544">
                  <a:extLst>
                    <a:ext uri="{9D8B030D-6E8A-4147-A177-3AD203B41FA5}">
                      <a16:colId xmlns:a16="http://schemas.microsoft.com/office/drawing/2014/main" val="4135683415"/>
                    </a:ext>
                  </a:extLst>
                </a:gridCol>
              </a:tblGrid>
              <a:tr h="578600">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T</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H</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E</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D</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I</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4085206955"/>
                  </a:ext>
                </a:extLst>
              </a:tr>
              <a:tr h="501968">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S</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A</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B</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C</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F</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2592055112"/>
                  </a:ext>
                </a:extLst>
              </a:tr>
              <a:tr h="500539">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G</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K</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L</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M</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N</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4228370373"/>
                  </a:ext>
                </a:extLst>
              </a:tr>
              <a:tr h="491966">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O</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P</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Q</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R</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U</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365791099"/>
                  </a:ext>
                </a:extLst>
              </a:tr>
              <a:tr h="499586">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V</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W</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X</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a:solidFill>
                            <a:schemeClr val="tx1"/>
                          </a:solidFill>
                          <a:effectLst/>
                          <a:latin typeface="Times New Roman" panose="02020603050405020304" pitchFamily="18" charset="0"/>
                          <a:cs typeface="Times New Roman" panose="02020603050405020304" pitchFamily="18" charset="0"/>
                        </a:rPr>
                        <a:t>Y</a:t>
                      </a:r>
                      <a:endParaRPr lang="en-GB"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tc>
                  <a:txBody>
                    <a:bodyPr/>
                    <a:lstStyle/>
                    <a:p>
                      <a:pPr algn="l"/>
                      <a:r>
                        <a:rPr lang="en-US" sz="1800" kern="100" dirty="0">
                          <a:solidFill>
                            <a:schemeClr val="tx1"/>
                          </a:solidFill>
                          <a:effectLst/>
                          <a:latin typeface="Times New Roman" panose="02020603050405020304" pitchFamily="18" charset="0"/>
                          <a:cs typeface="Times New Roman" panose="02020603050405020304" pitchFamily="18" charset="0"/>
                        </a:rPr>
                        <a:t>Z</a:t>
                      </a:r>
                      <a:endParaRPr lang="en-GB"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1001580753"/>
                  </a:ext>
                </a:extLst>
              </a:tr>
            </a:tbl>
          </a:graphicData>
        </a:graphic>
      </p:graphicFrame>
    </p:spTree>
    <p:extLst>
      <p:ext uri="{BB962C8B-B14F-4D97-AF65-F5344CB8AC3E}">
        <p14:creationId xmlns:p14="http://schemas.microsoft.com/office/powerpoint/2010/main" val="770590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1158"/>
        <p:cNvGrpSpPr/>
        <p:nvPr/>
      </p:nvGrpSpPr>
      <p:grpSpPr>
        <a:xfrm>
          <a:off x="0" y="0"/>
          <a:ext cx="0" cy="0"/>
          <a:chOff x="0" y="0"/>
          <a:chExt cx="0" cy="0"/>
        </a:xfrm>
      </p:grpSpPr>
      <p:grpSp>
        <p:nvGrpSpPr>
          <p:cNvPr id="1178" name="Google Shape;1178;p42"/>
          <p:cNvGrpSpPr/>
          <p:nvPr/>
        </p:nvGrpSpPr>
        <p:grpSpPr>
          <a:xfrm>
            <a:off x="4442850" y="-848138"/>
            <a:ext cx="2873513" cy="2469825"/>
            <a:chOff x="5923800" y="-1988100"/>
            <a:chExt cx="3831350" cy="3293100"/>
          </a:xfrm>
        </p:grpSpPr>
        <p:sp>
          <p:nvSpPr>
            <p:cNvPr id="1179" name="Google Shape;1179;p42"/>
            <p:cNvSpPr/>
            <p:nvPr/>
          </p:nvSpPr>
          <p:spPr>
            <a:xfrm>
              <a:off x="6462050" y="-1988100"/>
              <a:ext cx="3293100" cy="32931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sp>
          <p:nvSpPr>
            <p:cNvPr id="1180" name="Google Shape;1180;p42"/>
            <p:cNvSpPr/>
            <p:nvPr/>
          </p:nvSpPr>
          <p:spPr>
            <a:xfrm>
              <a:off x="5923800" y="-829000"/>
              <a:ext cx="1413600" cy="14136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pSp>
      <p:sp>
        <p:nvSpPr>
          <p:cNvPr id="10" name="TextBox 9">
            <a:extLst>
              <a:ext uri="{FF2B5EF4-FFF2-40B4-BE49-F238E27FC236}">
                <a16:creationId xmlns:a16="http://schemas.microsoft.com/office/drawing/2014/main" id="{4C4E5D89-12CB-5873-93D9-D46AC42E0B68}"/>
              </a:ext>
            </a:extLst>
          </p:cNvPr>
          <p:cNvSpPr txBox="1"/>
          <p:nvPr/>
        </p:nvSpPr>
        <p:spPr>
          <a:xfrm>
            <a:off x="267298" y="1544609"/>
            <a:ext cx="6320928" cy="830997"/>
          </a:xfrm>
          <a:prstGeom prst="rect">
            <a:avLst/>
          </a:prstGeom>
          <a:noFill/>
        </p:spPr>
        <p:txBody>
          <a:bodyPr wrap="square" rtlCol="0">
            <a:spAutoFit/>
          </a:bodyPr>
          <a:lstStyle/>
          <a:p>
            <a:pPr marL="257175" indent="-257175">
              <a:buFont typeface="+mj-lt"/>
              <a:buAutoNum type="arabicPeriod"/>
              <a:tabLst>
                <a:tab pos="342900" algn="l"/>
              </a:tabLst>
            </a:pP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Sử</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ma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trận</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Playfair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p>
          <a:p>
            <a:pPr marL="257175" indent="-257175">
              <a:buFont typeface="+mj-lt"/>
              <a:buAutoNum type="arabicPeriod"/>
              <a:tabLst>
                <a:tab pos="342900" algn="l"/>
              </a:tabLst>
            </a:pP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Khá</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hiệu</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đối</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tấn</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công</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tần</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p>
          <a:p>
            <a:pPr marL="257175" indent="-257175">
              <a:buFont typeface="+mj-lt"/>
              <a:buAutoNum type="arabicPeriod"/>
              <a:tabLst>
                <a:tab pos="342900" algn="l"/>
              </a:tabLst>
            </a:pP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Dễ</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triển</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khai</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600" dirty="0"/>
          </a:p>
        </p:txBody>
      </p:sp>
      <p:sp>
        <p:nvSpPr>
          <p:cNvPr id="3" name="TextBox 2">
            <a:extLst>
              <a:ext uri="{FF2B5EF4-FFF2-40B4-BE49-F238E27FC236}">
                <a16:creationId xmlns:a16="http://schemas.microsoft.com/office/drawing/2014/main" id="{9C9D92EF-7B57-1BF9-D456-5CA53625E51A}"/>
              </a:ext>
            </a:extLst>
          </p:cNvPr>
          <p:cNvSpPr txBox="1"/>
          <p:nvPr/>
        </p:nvSpPr>
        <p:spPr>
          <a:xfrm>
            <a:off x="546192" y="1081386"/>
            <a:ext cx="3694814" cy="369332"/>
          </a:xfrm>
          <a:prstGeom prst="rect">
            <a:avLst/>
          </a:prstGeom>
          <a:noFill/>
        </p:spPr>
        <p:txBody>
          <a:bodyPr wrap="square">
            <a:spAutoFit/>
          </a:bodyPr>
          <a:lstStyle/>
          <a:p>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mạnh</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mật</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playfair</a:t>
            </a:r>
            <a:endParaRPr lang="en-GB" b="1" dirty="0"/>
          </a:p>
        </p:txBody>
      </p:sp>
      <p:sp>
        <p:nvSpPr>
          <p:cNvPr id="5" name="TextBox 4">
            <a:extLst>
              <a:ext uri="{FF2B5EF4-FFF2-40B4-BE49-F238E27FC236}">
                <a16:creationId xmlns:a16="http://schemas.microsoft.com/office/drawing/2014/main" id="{129B7F18-9847-0149-A4B2-E4B41310A9E1}"/>
              </a:ext>
            </a:extLst>
          </p:cNvPr>
          <p:cNvSpPr txBox="1"/>
          <p:nvPr/>
        </p:nvSpPr>
        <p:spPr>
          <a:xfrm>
            <a:off x="265052" y="2491012"/>
            <a:ext cx="5784525" cy="1200329"/>
          </a:xfrm>
          <a:prstGeom prst="rect">
            <a:avLst/>
          </a:prstGeom>
          <a:noFill/>
        </p:spPr>
        <p:txBody>
          <a:bodyPr wrap="square">
            <a:spAutoFit/>
          </a:bodyPr>
          <a:lstStyle/>
          <a:p>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Yếu</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Mật</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Mã</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Playfair</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a:t>
            </a:r>
            <a:endParaRPr lang="en-GB" sz="1800" dirty="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buFont typeface="+mj-lt"/>
              <a:buAutoNum type="arabicPeriod"/>
              <a:tabLst>
                <a:tab pos="342900" algn="l"/>
              </a:tabLst>
            </a:pP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Sự</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khóa</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p>
          <a:p>
            <a:pPr marL="257175" indent="-257175">
              <a:buFont typeface="+mj-lt"/>
              <a:buAutoNum type="arabicPeriod"/>
              <a:tabLst>
                <a:tab pos="342900" algn="l"/>
              </a:tabLst>
            </a:pP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Khả</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điển</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p>
          <a:p>
            <a:pPr marL="257175" indent="-257175">
              <a:buFont typeface="+mj-lt"/>
              <a:buAutoNum type="arabicPeriod"/>
              <a:tabLst>
                <a:tab pos="342900" algn="l"/>
              </a:tabLst>
            </a:pP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đáp</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bảo</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mật</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cao</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endParaRPr lang="en-GB" sz="18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84963E1-0A96-2658-1930-7E8C115C24E1}"/>
              </a:ext>
            </a:extLst>
          </p:cNvPr>
          <p:cNvSpPr txBox="1"/>
          <p:nvPr/>
        </p:nvSpPr>
        <p:spPr>
          <a:xfrm>
            <a:off x="265052" y="163570"/>
            <a:ext cx="5422605" cy="830997"/>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7.2.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mạnh</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yếu</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mật</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playfair</a:t>
            </a:r>
            <a:r>
              <a:rPr lang="en-US" sz="2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GB"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8"/>
        <p:cNvGrpSpPr/>
        <p:nvPr/>
      </p:nvGrpSpPr>
      <p:grpSpPr>
        <a:xfrm>
          <a:off x="0" y="0"/>
          <a:ext cx="0" cy="0"/>
          <a:chOff x="0" y="0"/>
          <a:chExt cx="0" cy="0"/>
        </a:xfrm>
      </p:grpSpPr>
      <p:sp>
        <p:nvSpPr>
          <p:cNvPr id="1299" name="Google Shape;1299;p46"/>
          <p:cNvSpPr txBox="1">
            <a:spLocks noGrp="1"/>
          </p:cNvSpPr>
          <p:nvPr>
            <p:ph type="body" idx="1"/>
          </p:nvPr>
        </p:nvSpPr>
        <p:spPr>
          <a:xfrm>
            <a:off x="966119" y="1995484"/>
            <a:ext cx="4799386" cy="819225"/>
          </a:xfrm>
          <a:prstGeom prst="rect">
            <a:avLst/>
          </a:prstGeom>
        </p:spPr>
        <p:txBody>
          <a:bodyPr spcFirstLastPara="1" wrap="square" lIns="68569" tIns="68569" rIns="68569" bIns="68569" anchor="ctr" anchorCtr="0">
            <a:noAutofit/>
          </a:bodyPr>
          <a:lstStyle/>
          <a:p>
            <a:pPr marL="0" indent="0"/>
            <a:r>
              <a:rPr lang="en" dirty="0">
                <a:solidFill>
                  <a:schemeClr val="tx1"/>
                </a:solidFill>
              </a:rPr>
              <a:t>Cảm ơn cô và các bạn đã chú ý theo dõi!</a:t>
            </a:r>
            <a:endParaRPr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352"/>
        <p:cNvGrpSpPr/>
        <p:nvPr/>
      </p:nvGrpSpPr>
      <p:grpSpPr>
        <a:xfrm>
          <a:off x="0" y="0"/>
          <a:ext cx="0" cy="0"/>
          <a:chOff x="0" y="0"/>
          <a:chExt cx="0" cy="0"/>
        </a:xfrm>
      </p:grpSpPr>
      <p:graphicFrame>
        <p:nvGraphicFramePr>
          <p:cNvPr id="355" name="Google Shape;355;p32"/>
          <p:cNvGraphicFramePr/>
          <p:nvPr>
            <p:extLst>
              <p:ext uri="{D42A27DB-BD31-4B8C-83A1-F6EECF244321}">
                <p14:modId xmlns:p14="http://schemas.microsoft.com/office/powerpoint/2010/main" val="4106058335"/>
              </p:ext>
            </p:extLst>
          </p:nvPr>
        </p:nvGraphicFramePr>
        <p:xfrm>
          <a:off x="146608" y="1063256"/>
          <a:ext cx="6477476" cy="4080242"/>
        </p:xfrm>
        <a:graphic>
          <a:graphicData uri="http://schemas.openxmlformats.org/drawingml/2006/table">
            <a:tbl>
              <a:tblPr>
                <a:noFill/>
                <a:tableStyleId>{4020FEB6-EE73-4B07-B443-AB9504FB623C}</a:tableStyleId>
              </a:tblPr>
              <a:tblGrid>
                <a:gridCol w="1458908">
                  <a:extLst>
                    <a:ext uri="{9D8B030D-6E8A-4147-A177-3AD203B41FA5}">
                      <a16:colId xmlns:a16="http://schemas.microsoft.com/office/drawing/2014/main" val="20000"/>
                    </a:ext>
                  </a:extLst>
                </a:gridCol>
                <a:gridCol w="5018568">
                  <a:extLst>
                    <a:ext uri="{9D8B030D-6E8A-4147-A177-3AD203B41FA5}">
                      <a16:colId xmlns:a16="http://schemas.microsoft.com/office/drawing/2014/main" val="20001"/>
                    </a:ext>
                  </a:extLst>
                </a:gridCol>
              </a:tblGrid>
              <a:tr h="608110">
                <a:tc>
                  <a:txBody>
                    <a:bodyPr/>
                    <a:lstStyle/>
                    <a:p>
                      <a:pPr marL="0" lvl="0" indent="0" algn="l" rtl="0">
                        <a:spcBef>
                          <a:spcPts val="0"/>
                        </a:spcBef>
                        <a:spcAft>
                          <a:spcPts val="0"/>
                        </a:spcAft>
                        <a:buNone/>
                      </a:pPr>
                      <a:r>
                        <a:rPr lang="en-GB" sz="1100" b="1" i="0" u="none" strike="noStrike" cap="none" dirty="0" err="1">
                          <a:solidFill>
                            <a:srgbClr val="000000"/>
                          </a:solidFill>
                          <a:effectLst/>
                          <a:latin typeface="Arial"/>
                          <a:ea typeface="Arial"/>
                          <a:cs typeface="Arial"/>
                          <a:sym typeface="Arial"/>
                        </a:rPr>
                        <a:t>chế</a:t>
                      </a:r>
                      <a:r>
                        <a:rPr lang="en-GB" sz="1100" b="1" i="0" u="none" strike="noStrike" cap="none" dirty="0">
                          <a:solidFill>
                            <a:srgbClr val="000000"/>
                          </a:solidFill>
                          <a:effectLst/>
                          <a:latin typeface="Arial"/>
                          <a:ea typeface="Arial"/>
                          <a:cs typeface="Arial"/>
                          <a:sym typeface="Arial"/>
                        </a:rPr>
                        <a:t> </a:t>
                      </a:r>
                      <a:r>
                        <a:rPr lang="en-GB" sz="1100" b="1" i="0" u="none" strike="noStrike" cap="none" dirty="0" err="1">
                          <a:solidFill>
                            <a:srgbClr val="000000"/>
                          </a:solidFill>
                          <a:effectLst/>
                          <a:latin typeface="Arial"/>
                          <a:ea typeface="Arial"/>
                          <a:cs typeface="Arial"/>
                          <a:sym typeface="Arial"/>
                        </a:rPr>
                        <a:t>mã</a:t>
                      </a:r>
                      <a:r>
                        <a:rPr lang="en-GB" sz="1100" b="1" i="0" u="none" strike="noStrike" cap="none" dirty="0">
                          <a:solidFill>
                            <a:srgbClr val="000000"/>
                          </a:solidFill>
                          <a:effectLst/>
                          <a:latin typeface="Arial"/>
                          <a:ea typeface="Arial"/>
                          <a:cs typeface="Arial"/>
                          <a:sym typeface="Arial"/>
                        </a:rPr>
                        <a:t> </a:t>
                      </a:r>
                      <a:r>
                        <a:rPr lang="en-GB" sz="1100" b="1" i="0" u="none" strike="noStrike" cap="none" dirty="0" err="1">
                          <a:solidFill>
                            <a:srgbClr val="000000"/>
                          </a:solidFill>
                          <a:effectLst/>
                          <a:latin typeface="Arial"/>
                          <a:ea typeface="Arial"/>
                          <a:cs typeface="Arial"/>
                          <a:sym typeface="Arial"/>
                        </a:rPr>
                        <a:t>mật</a:t>
                      </a:r>
                      <a:r>
                        <a:rPr lang="en-GB" sz="1100" b="1" i="0" u="none" strike="noStrike" cap="none" dirty="0">
                          <a:solidFill>
                            <a:srgbClr val="000000"/>
                          </a:solidFill>
                          <a:effectLst/>
                          <a:latin typeface="Arial"/>
                          <a:ea typeface="Arial"/>
                          <a:cs typeface="Arial"/>
                          <a:sym typeface="Arial"/>
                        </a:rPr>
                        <a:t> (cryptography)</a:t>
                      </a:r>
                      <a:endParaRPr sz="800" b="1" dirty="0">
                        <a:solidFill>
                          <a:schemeClr val="accent1"/>
                        </a:solidFill>
                        <a:latin typeface="Open Sans"/>
                        <a:ea typeface="Open Sans"/>
                        <a:cs typeface="Open Sans"/>
                        <a:sym typeface="Open Sans"/>
                      </a:endParaRP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lvl="0"/>
                      <a:r>
                        <a:rPr lang="en-GB" sz="1400" b="1" i="0" u="none" strike="noStrike" cap="none" dirty="0" err="1">
                          <a:solidFill>
                            <a:schemeClr val="bg1"/>
                          </a:solidFill>
                          <a:effectLst/>
                          <a:latin typeface="Arial"/>
                          <a:ea typeface="Arial"/>
                          <a:cs typeface="Arial"/>
                          <a:sym typeface="Arial"/>
                        </a:rPr>
                        <a:t>nghiên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cứu</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các</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kỹ</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thuật</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toán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học</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nhằm</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cung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cấp</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các</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công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cụ</a:t>
                      </a:r>
                      <a:r>
                        <a:rPr lang="en-GB" sz="1400" b="1" i="0" u="none" strike="noStrike" cap="none" dirty="0">
                          <a:solidFill>
                            <a:schemeClr val="bg1"/>
                          </a:solidFill>
                          <a:effectLst/>
                          <a:latin typeface="Arial"/>
                          <a:ea typeface="Arial"/>
                          <a:cs typeface="Arial"/>
                          <a:sym typeface="Arial"/>
                        </a:rPr>
                        <a:t> hay </a:t>
                      </a:r>
                      <a:r>
                        <a:rPr lang="en-GB" sz="1400" b="1" i="0" u="none" strike="noStrike" cap="none" dirty="0" err="1">
                          <a:solidFill>
                            <a:schemeClr val="bg1"/>
                          </a:solidFill>
                          <a:effectLst/>
                          <a:latin typeface="Arial"/>
                          <a:ea typeface="Arial"/>
                          <a:cs typeface="Arial"/>
                          <a:sym typeface="Arial"/>
                        </a:rPr>
                        <a:t>dịch</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vụ</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đảm</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bảo</a:t>
                      </a:r>
                      <a:r>
                        <a:rPr lang="en-GB" sz="1400" b="1" i="0" u="none" strike="noStrike" cap="none" dirty="0">
                          <a:solidFill>
                            <a:schemeClr val="bg1"/>
                          </a:solidFill>
                          <a:effectLst/>
                          <a:latin typeface="Arial"/>
                          <a:ea typeface="Arial"/>
                          <a:cs typeface="Arial"/>
                          <a:sym typeface="Arial"/>
                        </a:rPr>
                        <a:t> an </a:t>
                      </a:r>
                      <a:r>
                        <a:rPr lang="en-GB" sz="1400" b="1" i="0" u="none" strike="noStrike" cap="none" dirty="0" err="1">
                          <a:solidFill>
                            <a:schemeClr val="bg1"/>
                          </a:solidFill>
                          <a:effectLst/>
                          <a:latin typeface="Arial"/>
                          <a:ea typeface="Arial"/>
                          <a:cs typeface="Arial"/>
                          <a:sym typeface="Arial"/>
                        </a:rPr>
                        <a:t>toàn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thông</a:t>
                      </a:r>
                      <a:r>
                        <a:rPr lang="en-GB" sz="1400" b="1" i="0" u="none" strike="noStrike" cap="none" dirty="0">
                          <a:solidFill>
                            <a:schemeClr val="bg1"/>
                          </a:solidFill>
                          <a:effectLst/>
                          <a:latin typeface="Arial"/>
                          <a:ea typeface="Arial"/>
                          <a:cs typeface="Arial"/>
                          <a:sym typeface="Arial"/>
                        </a:rPr>
                        <a:t> tin.</a:t>
                      </a: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23901">
                <a:tc>
                  <a:txBody>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 </a:t>
                      </a:r>
                      <a:r>
                        <a:rPr lang="en-GB" sz="1100" b="1" i="0" u="none" strike="noStrike" cap="none" dirty="0" err="1">
                          <a:solidFill>
                            <a:srgbClr val="000000"/>
                          </a:solidFill>
                          <a:effectLst/>
                          <a:latin typeface="Arial"/>
                          <a:ea typeface="Arial"/>
                          <a:cs typeface="Arial"/>
                          <a:sym typeface="Arial"/>
                        </a:rPr>
                        <a:t>Phá</a:t>
                      </a:r>
                      <a:r>
                        <a:rPr lang="en-GB" sz="1100" b="1" i="0" u="none" strike="noStrike" cap="none" dirty="0">
                          <a:solidFill>
                            <a:srgbClr val="000000"/>
                          </a:solidFill>
                          <a:effectLst/>
                          <a:latin typeface="Arial"/>
                          <a:ea typeface="Arial"/>
                          <a:cs typeface="Arial"/>
                          <a:sym typeface="Arial"/>
                        </a:rPr>
                        <a:t> </a:t>
                      </a:r>
                      <a:r>
                        <a:rPr lang="en-GB" sz="1100" b="1" i="0" u="none" strike="noStrike" cap="none" dirty="0" err="1">
                          <a:solidFill>
                            <a:srgbClr val="000000"/>
                          </a:solidFill>
                          <a:effectLst/>
                          <a:latin typeface="Arial"/>
                          <a:ea typeface="Arial"/>
                          <a:cs typeface="Arial"/>
                          <a:sym typeface="Arial"/>
                        </a:rPr>
                        <a:t>giải</a:t>
                      </a:r>
                      <a:r>
                        <a:rPr lang="en-GB" sz="1100" b="1" i="0" u="none" strike="noStrike" cap="none" dirty="0">
                          <a:solidFill>
                            <a:srgbClr val="000000"/>
                          </a:solidFill>
                          <a:effectLst/>
                          <a:latin typeface="Arial"/>
                          <a:ea typeface="Arial"/>
                          <a:cs typeface="Arial"/>
                          <a:sym typeface="Arial"/>
                        </a:rPr>
                        <a:t> </a:t>
                      </a:r>
                      <a:r>
                        <a:rPr lang="en-GB" sz="1100" b="1" i="0" u="none" strike="noStrike" cap="none" dirty="0" err="1">
                          <a:solidFill>
                            <a:srgbClr val="000000"/>
                          </a:solidFill>
                          <a:effectLst/>
                          <a:latin typeface="Arial"/>
                          <a:ea typeface="Arial"/>
                          <a:cs typeface="Arial"/>
                          <a:sym typeface="Arial"/>
                        </a:rPr>
                        <a:t>mã</a:t>
                      </a:r>
                      <a:r>
                        <a:rPr lang="en-GB" sz="1100" b="1" i="0" u="none" strike="noStrike" cap="none" dirty="0">
                          <a:solidFill>
                            <a:srgbClr val="000000"/>
                          </a:solidFill>
                          <a:effectLst/>
                          <a:latin typeface="Arial"/>
                          <a:ea typeface="Arial"/>
                          <a:cs typeface="Arial"/>
                          <a:sym typeface="Arial"/>
                        </a:rPr>
                        <a:t> (cryptanalysis):</a:t>
                      </a:r>
                      <a:endParaRPr sz="800" b="1" dirty="0">
                        <a:solidFill>
                          <a:schemeClr val="accent1"/>
                        </a:solidFill>
                        <a:latin typeface="Open Sans"/>
                        <a:ea typeface="Open Sans"/>
                        <a:cs typeface="Open Sans"/>
                        <a:sym typeface="Open Sans"/>
                      </a:endParaRP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lvl="0"/>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nghiên</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cứu</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các</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kỹ</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thuật</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toán</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học</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phục</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vụ</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phân</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tích</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phá</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mật</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mã</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và</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hoặc</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tạo</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ra</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các</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đoạn</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mã</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giản</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nhằm</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đánh</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lừa</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bên</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a:t>
                      </a:r>
                      <a:r>
                        <a:rPr lang="en-GB" sz="1400" b="1" i="0" u="none" strike="noStrike" cap="none" dirty="0" err="1">
                          <a:solidFill>
                            <a:schemeClr val="bg1"/>
                          </a:solidFill>
                          <a:effectLst/>
                          <a:latin typeface="Times New Roman" panose="02020603050405020304" pitchFamily="18" charset="0"/>
                          <a:ea typeface="Arial"/>
                          <a:cs typeface="Times New Roman" panose="02020603050405020304" pitchFamily="18" charset="0"/>
                          <a:sym typeface="Arial"/>
                        </a:rPr>
                        <a:t>nhận</a:t>
                      </a:r>
                      <a:r>
                        <a:rPr lang="en-GB" sz="1400" b="1"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 tin.</a:t>
                      </a: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08110">
                <a:tc>
                  <a:txBody>
                    <a:bodyPr/>
                    <a:lstStyle/>
                    <a:p>
                      <a:pPr marL="0" lvl="0" indent="0" algn="l" rtl="0">
                        <a:spcBef>
                          <a:spcPts val="0"/>
                        </a:spcBef>
                        <a:spcAft>
                          <a:spcPts val="0"/>
                        </a:spcAft>
                        <a:buNone/>
                      </a:pPr>
                      <a:r>
                        <a:rPr lang="en-GB" sz="1100" b="1" i="0" u="none" strike="noStrike" cap="none" dirty="0">
                          <a:solidFill>
                            <a:srgbClr val="000000"/>
                          </a:solidFill>
                          <a:effectLst/>
                          <a:latin typeface="Arial"/>
                          <a:ea typeface="Arial"/>
                          <a:cs typeface="Arial"/>
                          <a:sym typeface="Arial"/>
                        </a:rPr>
                        <a:t>Plaintext:</a:t>
                      </a:r>
                      <a:endParaRPr sz="800" b="1" dirty="0">
                        <a:solidFill>
                          <a:schemeClr val="accent1"/>
                        </a:solidFill>
                        <a:latin typeface="Open Sans"/>
                        <a:ea typeface="Open Sans"/>
                        <a:cs typeface="Open Sans"/>
                        <a:sym typeface="Open Sans"/>
                      </a:endParaRP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GB" sz="1400" b="1" i="0" u="none" strike="noStrike" cap="none" dirty="0">
                          <a:solidFill>
                            <a:schemeClr val="bg1"/>
                          </a:solidFill>
                          <a:effectLst/>
                          <a:latin typeface="Arial"/>
                          <a:ea typeface="Arial"/>
                          <a:cs typeface="Arial"/>
                          <a:sym typeface="Arial"/>
                        </a:rPr>
                        <a:t>Văn </a:t>
                      </a:r>
                      <a:r>
                        <a:rPr lang="en-GB" sz="1400" b="1" i="0" u="none" strike="noStrike" cap="none" dirty="0" err="1">
                          <a:solidFill>
                            <a:schemeClr val="bg1"/>
                          </a:solidFill>
                          <a:effectLst/>
                          <a:latin typeface="Arial"/>
                          <a:ea typeface="Arial"/>
                          <a:cs typeface="Arial"/>
                          <a:sym typeface="Arial"/>
                        </a:rPr>
                        <a:t>bản</a:t>
                      </a:r>
                      <a:r>
                        <a:rPr lang="en-GB" sz="1400" b="1" i="0" u="none" strike="noStrike" cap="none" dirty="0">
                          <a:solidFill>
                            <a:schemeClr val="bg1"/>
                          </a:solidFill>
                          <a:effectLst/>
                          <a:latin typeface="Arial"/>
                          <a:ea typeface="Arial"/>
                          <a:cs typeface="Arial"/>
                          <a:sym typeface="Arial"/>
                        </a:rPr>
                        <a:t> ban </a:t>
                      </a:r>
                      <a:r>
                        <a:rPr lang="en-GB" sz="1400" b="1" i="0" u="none" strike="noStrike" cap="none" dirty="0" err="1">
                          <a:solidFill>
                            <a:schemeClr val="bg1"/>
                          </a:solidFill>
                          <a:effectLst/>
                          <a:latin typeface="Arial"/>
                          <a:ea typeface="Arial"/>
                          <a:cs typeface="Arial"/>
                          <a:sym typeface="Arial"/>
                        </a:rPr>
                        <a:t>đầu</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khi</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chưa</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được</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mã</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hóa</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thường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được</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gọi</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là</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bản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rõ</a:t>
                      </a:r>
                      <a:endParaRPr sz="1400" b="1" dirty="0">
                        <a:solidFill>
                          <a:schemeClr val="bg1"/>
                        </a:solidFill>
                        <a:latin typeface="Open Sans"/>
                        <a:ea typeface="Open Sans"/>
                        <a:cs typeface="Open Sans"/>
                        <a:sym typeface="Open Sans"/>
                      </a:endParaRP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08110">
                <a:tc>
                  <a:txBody>
                    <a:bodyPr/>
                    <a:lstStyle/>
                    <a:p>
                      <a:pPr marL="0" lvl="0" indent="0" algn="l" rtl="0">
                        <a:spcBef>
                          <a:spcPts val="0"/>
                        </a:spcBef>
                        <a:spcAft>
                          <a:spcPts val="0"/>
                        </a:spcAft>
                        <a:buNone/>
                      </a:pPr>
                      <a:r>
                        <a:rPr lang="en-GB" sz="1100" b="1" i="0" u="none" strike="noStrike" cap="none" dirty="0">
                          <a:solidFill>
                            <a:srgbClr val="000000"/>
                          </a:solidFill>
                          <a:effectLst/>
                          <a:latin typeface="Arial"/>
                          <a:ea typeface="Arial"/>
                          <a:cs typeface="Arial"/>
                          <a:sym typeface="Arial"/>
                        </a:rPr>
                        <a:t>Ciphertext:</a:t>
                      </a:r>
                      <a:endParaRPr sz="800" b="1" dirty="0">
                        <a:solidFill>
                          <a:schemeClr val="accent1"/>
                        </a:solidFill>
                        <a:latin typeface="Open Sans"/>
                        <a:ea typeface="Open Sans"/>
                        <a:cs typeface="Open Sans"/>
                        <a:sym typeface="Open Sans"/>
                      </a:endParaRP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r>
                        <a:rPr lang="en-GB" sz="1400" b="1" i="0" u="none" strike="noStrike" cap="none" dirty="0">
                          <a:solidFill>
                            <a:schemeClr val="bg1"/>
                          </a:solidFill>
                          <a:effectLst/>
                          <a:latin typeface="Arial"/>
                          <a:ea typeface="Arial"/>
                          <a:cs typeface="Arial"/>
                          <a:sym typeface="Arial"/>
                        </a:rPr>
                        <a:t>Văn </a:t>
                      </a:r>
                      <a:r>
                        <a:rPr lang="en-GB" sz="1400" b="1" i="0" u="none" strike="noStrike" cap="none" dirty="0" err="1">
                          <a:solidFill>
                            <a:schemeClr val="bg1"/>
                          </a:solidFill>
                          <a:effectLst/>
                          <a:latin typeface="Arial"/>
                          <a:ea typeface="Arial"/>
                          <a:cs typeface="Arial"/>
                          <a:sym typeface="Arial"/>
                        </a:rPr>
                        <a:t>bản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sau</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khi</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đã</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được</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mã</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hóa</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thường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được</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gọi</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là</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bản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mã</a:t>
                      </a:r>
                      <a:r>
                        <a:rPr lang="en-GB" sz="1400" b="1" i="0" u="none" strike="noStrike" cap="none" dirty="0">
                          <a:solidFill>
                            <a:schemeClr val="bg1"/>
                          </a:solidFill>
                          <a:effectLst/>
                          <a:latin typeface="Arial"/>
                          <a:ea typeface="Arial"/>
                          <a:cs typeface="Arial"/>
                          <a:sym typeface="Arial"/>
                        </a:rPr>
                        <a:t>.​</a:t>
                      </a: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608110">
                <a:tc>
                  <a:txBody>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 </a:t>
                      </a:r>
                      <a:r>
                        <a:rPr lang="en-GB" sz="1100" b="1" i="0" u="none" strike="noStrike" cap="none" dirty="0">
                          <a:solidFill>
                            <a:srgbClr val="000000"/>
                          </a:solidFill>
                          <a:effectLst/>
                          <a:latin typeface="Arial"/>
                          <a:ea typeface="Arial"/>
                          <a:cs typeface="Arial"/>
                          <a:sym typeface="Arial"/>
                        </a:rPr>
                        <a:t>Encrypt</a:t>
                      </a:r>
                      <a:endParaRPr sz="800" b="1" dirty="0">
                        <a:solidFill>
                          <a:schemeClr val="accent1"/>
                        </a:solidFill>
                        <a:latin typeface="Open Sans"/>
                        <a:ea typeface="Open Sans"/>
                        <a:cs typeface="Open Sans"/>
                        <a:sym typeface="Open Sans"/>
                      </a:endParaRP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r>
                        <a:rPr lang="en-GB" sz="1400" b="1" i="0" u="none" strike="noStrike" cap="none" dirty="0" err="1">
                          <a:solidFill>
                            <a:schemeClr val="bg1"/>
                          </a:solidFill>
                          <a:effectLst/>
                          <a:latin typeface="Arial"/>
                          <a:ea typeface="Arial"/>
                          <a:cs typeface="Arial"/>
                          <a:sym typeface="Arial"/>
                        </a:rPr>
                        <a:t>Hành</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động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biến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đổi</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bản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rõ</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thành</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bản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mã</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sử</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dụng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một</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thuật</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toán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mã</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hóa</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nào</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đó</a:t>
                      </a:r>
                      <a:r>
                        <a:rPr lang="en-GB" sz="1400" b="1" i="0" u="none" strike="noStrike" cap="none" dirty="0">
                          <a:solidFill>
                            <a:schemeClr val="bg1"/>
                          </a:solidFill>
                          <a:effectLst/>
                          <a:latin typeface="Arial"/>
                          <a:ea typeface="Arial"/>
                          <a:cs typeface="Arial"/>
                          <a:sym typeface="Arial"/>
                        </a:rPr>
                        <a:t>.​</a:t>
                      </a: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823901">
                <a:tc>
                  <a:txBody>
                    <a:bodyPr/>
                    <a:lstStyle/>
                    <a:p>
                      <a:pPr marL="0" lvl="0" indent="0" algn="l" rtl="0">
                        <a:spcBef>
                          <a:spcPts val="0"/>
                        </a:spcBef>
                        <a:spcAft>
                          <a:spcPts val="0"/>
                        </a:spcAft>
                        <a:buNone/>
                      </a:pPr>
                      <a:r>
                        <a:rPr lang="en-GB" sz="1100" b="1" i="0" u="none" strike="noStrike" cap="none" dirty="0">
                          <a:solidFill>
                            <a:srgbClr val="000000"/>
                          </a:solidFill>
                          <a:effectLst/>
                          <a:latin typeface="Arial"/>
                          <a:ea typeface="Arial"/>
                          <a:cs typeface="Arial"/>
                          <a:sym typeface="Arial"/>
                        </a:rPr>
                        <a:t>Decrypt:</a:t>
                      </a:r>
                      <a:endParaRPr sz="800" b="1" dirty="0">
                        <a:solidFill>
                          <a:schemeClr val="accent1"/>
                        </a:solidFill>
                        <a:latin typeface="Open Sans"/>
                        <a:ea typeface="Open Sans"/>
                        <a:cs typeface="Open Sans"/>
                        <a:sym typeface="Open Sans"/>
                      </a:endParaRP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GB" sz="1400" b="1" i="0" u="none" strike="noStrike" cap="none" dirty="0" err="1">
                          <a:solidFill>
                            <a:schemeClr val="bg1"/>
                          </a:solidFill>
                          <a:effectLst/>
                          <a:latin typeface="Arial"/>
                          <a:ea typeface="Arial"/>
                          <a:cs typeface="Arial"/>
                          <a:sym typeface="Arial"/>
                        </a:rPr>
                        <a:t>Hành</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động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biển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đổi</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bản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mã</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thành</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bản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rõ</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sử</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dụng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thuật</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toán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giải</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mã</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tương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ứng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với</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thuật</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toán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mã</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hóa</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đã</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được</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sử</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dụng</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để</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tạo</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ra</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bản</a:t>
                      </a:r>
                      <a:r>
                        <a:rPr lang="en-GB" sz="1400" b="1" i="0" u="none" strike="noStrike" cap="none" dirty="0">
                          <a:solidFill>
                            <a:schemeClr val="bg1"/>
                          </a:solidFill>
                          <a:effectLst/>
                          <a:latin typeface="Arial"/>
                          <a:ea typeface="Arial"/>
                          <a:cs typeface="Arial"/>
                          <a:sym typeface="Arial"/>
                        </a:rPr>
                        <a:t> </a:t>
                      </a:r>
                      <a:r>
                        <a:rPr lang="en-GB" sz="1400" b="1" i="0" u="none" strike="noStrike" cap="none" dirty="0" err="1">
                          <a:solidFill>
                            <a:schemeClr val="bg1"/>
                          </a:solidFill>
                          <a:effectLst/>
                          <a:latin typeface="Arial"/>
                          <a:ea typeface="Arial"/>
                          <a:cs typeface="Arial"/>
                          <a:sym typeface="Arial"/>
                        </a:rPr>
                        <a:t>mã</a:t>
                      </a:r>
                      <a:r>
                        <a:rPr lang="en-GB" sz="1400" b="1" i="0" u="none" strike="noStrike" cap="none" dirty="0">
                          <a:solidFill>
                            <a:schemeClr val="bg1"/>
                          </a:solidFill>
                          <a:effectLst/>
                          <a:latin typeface="Arial"/>
                          <a:ea typeface="Arial"/>
                          <a:cs typeface="Arial"/>
                          <a:sym typeface="Arial"/>
                        </a:rPr>
                        <a:t>.​</a:t>
                      </a:r>
                      <a:endParaRPr sz="1400" b="1" dirty="0">
                        <a:solidFill>
                          <a:schemeClr val="bg1"/>
                        </a:solidFill>
                        <a:latin typeface="Open Sans"/>
                        <a:ea typeface="Open Sans"/>
                        <a:cs typeface="Open Sans"/>
                        <a:sym typeface="Open Sans"/>
                      </a:endParaRPr>
                    </a:p>
                  </a:txBody>
                  <a:tcPr marL="68569" marR="68569" marT="68569" marB="68569"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358" name="Google Shape;358;p32"/>
          <p:cNvGrpSpPr/>
          <p:nvPr/>
        </p:nvGrpSpPr>
        <p:grpSpPr>
          <a:xfrm>
            <a:off x="4710244" y="-1107975"/>
            <a:ext cx="2589394" cy="3107700"/>
            <a:chOff x="6280325" y="-2334550"/>
            <a:chExt cx="3452525" cy="4143600"/>
          </a:xfrm>
        </p:grpSpPr>
        <p:sp>
          <p:nvSpPr>
            <p:cNvPr id="359" name="Google Shape;359;p32"/>
            <p:cNvSpPr/>
            <p:nvPr/>
          </p:nvSpPr>
          <p:spPr>
            <a:xfrm>
              <a:off x="6280325" y="-2334550"/>
              <a:ext cx="3293100" cy="32931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sp>
          <p:nvSpPr>
            <p:cNvPr id="360" name="Google Shape;360;p32"/>
            <p:cNvSpPr/>
            <p:nvPr/>
          </p:nvSpPr>
          <p:spPr>
            <a:xfrm>
              <a:off x="8319250" y="395450"/>
              <a:ext cx="1413600" cy="14136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pSp>
      <p:sp>
        <p:nvSpPr>
          <p:cNvPr id="2" name="TextBox 1">
            <a:extLst>
              <a:ext uri="{FF2B5EF4-FFF2-40B4-BE49-F238E27FC236}">
                <a16:creationId xmlns:a16="http://schemas.microsoft.com/office/drawing/2014/main" id="{CB7357B5-6E16-33CB-81E6-BE9246B917D2}"/>
              </a:ext>
            </a:extLst>
          </p:cNvPr>
          <p:cNvSpPr txBox="1"/>
          <p:nvPr/>
        </p:nvSpPr>
        <p:spPr>
          <a:xfrm>
            <a:off x="120388" y="194548"/>
            <a:ext cx="5824768"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1.2. </a:t>
            </a:r>
            <a:r>
              <a:rPr lang="en-US" sz="24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khái</a:t>
            </a:r>
            <a:r>
              <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niệm</a:t>
            </a:r>
            <a:r>
              <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liên</a:t>
            </a:r>
            <a:r>
              <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sz="24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GB" sz="24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364"/>
        <p:cNvGrpSpPr/>
        <p:nvPr/>
      </p:nvGrpSpPr>
      <p:grpSpPr>
        <a:xfrm>
          <a:off x="0" y="0"/>
          <a:ext cx="0" cy="0"/>
          <a:chOff x="0" y="0"/>
          <a:chExt cx="0" cy="0"/>
        </a:xfrm>
      </p:grpSpPr>
      <p:sp>
        <p:nvSpPr>
          <p:cNvPr id="365" name="Google Shape;365;p33"/>
          <p:cNvSpPr txBox="1">
            <a:spLocks noGrp="1"/>
          </p:cNvSpPr>
          <p:nvPr>
            <p:ph type="title" idx="2"/>
          </p:nvPr>
        </p:nvSpPr>
        <p:spPr>
          <a:xfrm>
            <a:off x="1365528" y="1484484"/>
            <a:ext cx="1876050" cy="292725"/>
          </a:xfrm>
          <a:prstGeom prst="rect">
            <a:avLst/>
          </a:prstGeom>
        </p:spPr>
        <p:txBody>
          <a:bodyPr spcFirstLastPara="1" wrap="square" lIns="68569" tIns="68569" rIns="68569" bIns="68569" anchor="b" anchorCtr="0">
            <a:noAutofit/>
          </a:bodyPr>
          <a:lstStyle/>
          <a:p>
            <a:r>
              <a:rPr lang="vi-VN" dirty="0"/>
              <a:t>Thay thế (substitution):</a:t>
            </a:r>
            <a:endParaRPr dirty="0"/>
          </a:p>
        </p:txBody>
      </p:sp>
      <p:sp>
        <p:nvSpPr>
          <p:cNvPr id="366" name="Google Shape;366;p33"/>
          <p:cNvSpPr txBox="1">
            <a:spLocks noGrp="1"/>
          </p:cNvSpPr>
          <p:nvPr>
            <p:ph type="subTitle" idx="1"/>
          </p:nvPr>
        </p:nvSpPr>
        <p:spPr>
          <a:xfrm>
            <a:off x="1219854" y="1885577"/>
            <a:ext cx="2021719" cy="429525"/>
          </a:xfrm>
          <a:prstGeom prst="rect">
            <a:avLst/>
          </a:prstGeom>
        </p:spPr>
        <p:txBody>
          <a:bodyPr spcFirstLastPara="1" wrap="square" lIns="68569" tIns="68569" rIns="68569" bIns="68569" anchor="t" anchorCtr="0">
            <a:noAutofit/>
          </a:bodyPr>
          <a:lstStyle/>
          <a:p>
            <a:pPr marL="0" indent="0"/>
            <a:r>
              <a:rPr lang="vi-VN" sz="1200" dirty="0">
                <a:solidFill>
                  <a:schemeClr val="tx1"/>
                </a:solidFill>
              </a:rPr>
              <a:t>mỗi thành phần trong bản rõ (bit, ký tự, nhóm các bit hay các ký tự) được ánh xạ đến thành phần khác.</a:t>
            </a:r>
            <a:endParaRPr sz="1200" dirty="0">
              <a:solidFill>
                <a:schemeClr val="tx1"/>
              </a:solidFill>
            </a:endParaRPr>
          </a:p>
        </p:txBody>
      </p:sp>
      <p:sp>
        <p:nvSpPr>
          <p:cNvPr id="367" name="Google Shape;367;p33"/>
          <p:cNvSpPr txBox="1">
            <a:spLocks noGrp="1"/>
          </p:cNvSpPr>
          <p:nvPr>
            <p:ph type="title" idx="3"/>
          </p:nvPr>
        </p:nvSpPr>
        <p:spPr>
          <a:xfrm>
            <a:off x="756804" y="1404168"/>
            <a:ext cx="463050" cy="429525"/>
          </a:xfrm>
          <a:prstGeom prst="rect">
            <a:avLst/>
          </a:prstGeom>
        </p:spPr>
        <p:txBody>
          <a:bodyPr spcFirstLastPara="1" wrap="square" lIns="68569" tIns="68569" rIns="68569" bIns="68569" anchor="ctr" anchorCtr="0">
            <a:noAutofit/>
          </a:bodyPr>
          <a:lstStyle/>
          <a:p>
            <a:r>
              <a:rPr lang="en"/>
              <a:t>01</a:t>
            </a:r>
            <a:endParaRPr/>
          </a:p>
        </p:txBody>
      </p:sp>
      <p:sp>
        <p:nvSpPr>
          <p:cNvPr id="368" name="Google Shape;368;p33"/>
          <p:cNvSpPr txBox="1">
            <a:spLocks noGrp="1"/>
          </p:cNvSpPr>
          <p:nvPr>
            <p:ph type="title" idx="4"/>
          </p:nvPr>
        </p:nvSpPr>
        <p:spPr>
          <a:xfrm>
            <a:off x="4319360" y="1564800"/>
            <a:ext cx="1876050" cy="292725"/>
          </a:xfrm>
          <a:prstGeom prst="rect">
            <a:avLst/>
          </a:prstGeom>
        </p:spPr>
        <p:txBody>
          <a:bodyPr spcFirstLastPara="1" wrap="square" lIns="68569" tIns="68569" rIns="68569" bIns="68569" anchor="b" anchorCtr="0">
            <a:noAutofit/>
          </a:bodyPr>
          <a:lstStyle/>
          <a:p>
            <a:r>
              <a:rPr lang="vi-VN" dirty="0"/>
              <a:t>Chuyển vị (transposition):</a:t>
            </a:r>
            <a:endParaRPr dirty="0"/>
          </a:p>
        </p:txBody>
      </p:sp>
      <p:sp>
        <p:nvSpPr>
          <p:cNvPr id="369" name="Google Shape;369;p33"/>
          <p:cNvSpPr txBox="1">
            <a:spLocks noGrp="1"/>
          </p:cNvSpPr>
          <p:nvPr>
            <p:ph type="subTitle" idx="5"/>
          </p:nvPr>
        </p:nvSpPr>
        <p:spPr>
          <a:xfrm>
            <a:off x="4319359" y="1965893"/>
            <a:ext cx="1876050" cy="429525"/>
          </a:xfrm>
          <a:prstGeom prst="rect">
            <a:avLst/>
          </a:prstGeom>
        </p:spPr>
        <p:txBody>
          <a:bodyPr spcFirstLastPara="1" wrap="square" lIns="68569" tIns="68569" rIns="68569" bIns="68569" anchor="t" anchorCtr="0">
            <a:noAutofit/>
          </a:bodyPr>
          <a:lstStyle/>
          <a:p>
            <a:pPr marL="0" indent="0"/>
            <a:r>
              <a:rPr lang="vi-VN" sz="1600" dirty="0">
                <a:solidFill>
                  <a:schemeClr val="tx1"/>
                </a:solidFill>
              </a:rPr>
              <a:t>các thành phần trong bản rõ được sắp xếp lại.</a:t>
            </a:r>
            <a:endParaRPr sz="1600" dirty="0">
              <a:solidFill>
                <a:schemeClr val="tx1"/>
              </a:solidFill>
            </a:endParaRPr>
          </a:p>
        </p:txBody>
      </p:sp>
      <p:sp>
        <p:nvSpPr>
          <p:cNvPr id="370" name="Google Shape;370;p33"/>
          <p:cNvSpPr txBox="1">
            <a:spLocks noGrp="1"/>
          </p:cNvSpPr>
          <p:nvPr>
            <p:ph type="title" idx="6"/>
          </p:nvPr>
        </p:nvSpPr>
        <p:spPr>
          <a:xfrm>
            <a:off x="3710643" y="1484484"/>
            <a:ext cx="463050" cy="429525"/>
          </a:xfrm>
          <a:prstGeom prst="rect">
            <a:avLst/>
          </a:prstGeom>
        </p:spPr>
        <p:txBody>
          <a:bodyPr spcFirstLastPara="1" wrap="square" lIns="68569" tIns="68569" rIns="68569" bIns="68569" anchor="ctr" anchorCtr="0">
            <a:noAutofit/>
          </a:bodyPr>
          <a:lstStyle/>
          <a:p>
            <a:r>
              <a:rPr lang="en"/>
              <a:t>02</a:t>
            </a:r>
            <a:endParaRPr/>
          </a:p>
        </p:txBody>
      </p:sp>
      <p:sp>
        <p:nvSpPr>
          <p:cNvPr id="371" name="Google Shape;371;p33"/>
          <p:cNvSpPr txBox="1">
            <a:spLocks noGrp="1"/>
          </p:cNvSpPr>
          <p:nvPr>
            <p:ph type="title" idx="7"/>
          </p:nvPr>
        </p:nvSpPr>
        <p:spPr>
          <a:xfrm>
            <a:off x="912637" y="3581771"/>
            <a:ext cx="2143388" cy="292725"/>
          </a:xfrm>
          <a:prstGeom prst="rect">
            <a:avLst/>
          </a:prstGeom>
        </p:spPr>
        <p:txBody>
          <a:bodyPr spcFirstLastPara="1" wrap="square" lIns="68569" tIns="68569" rIns="68569" bIns="68569" anchor="b" anchorCtr="0">
            <a:noAutofit/>
          </a:bodyPr>
          <a:lstStyle/>
          <a:p>
            <a:r>
              <a:rPr lang="en-GB" b="1" dirty="0" err="1">
                <a:solidFill>
                  <a:schemeClr val="bg1"/>
                </a:solidFill>
              </a:rPr>
              <a:t>Mã</a:t>
            </a:r>
            <a:r>
              <a:rPr lang="en-GB" b="1" dirty="0">
                <a:solidFill>
                  <a:schemeClr val="bg1"/>
                </a:solidFill>
              </a:rPr>
              <a:t> </a:t>
            </a:r>
            <a:r>
              <a:rPr lang="en-GB" b="1" dirty="0" err="1">
                <a:solidFill>
                  <a:schemeClr val="bg1"/>
                </a:solidFill>
              </a:rPr>
              <a:t>hóa</a:t>
            </a:r>
            <a:r>
              <a:rPr lang="en-GB" b="1" dirty="0">
                <a:solidFill>
                  <a:schemeClr val="bg1"/>
                </a:solidFill>
              </a:rPr>
              <a:t> </a:t>
            </a:r>
            <a:r>
              <a:rPr lang="en-GB" b="1" dirty="0" err="1">
                <a:solidFill>
                  <a:schemeClr val="bg1"/>
                </a:solidFill>
              </a:rPr>
              <a:t>khối</a:t>
            </a:r>
            <a:r>
              <a:rPr lang="en-GB" b="1" dirty="0">
                <a:solidFill>
                  <a:schemeClr val="bg1"/>
                </a:solidFill>
              </a:rPr>
              <a:t> (block cipher):</a:t>
            </a:r>
            <a:endParaRPr b="1" dirty="0">
              <a:solidFill>
                <a:schemeClr val="bg1"/>
              </a:solidFill>
            </a:endParaRPr>
          </a:p>
        </p:txBody>
      </p:sp>
      <p:sp>
        <p:nvSpPr>
          <p:cNvPr id="372" name="Google Shape;372;p33"/>
          <p:cNvSpPr txBox="1">
            <a:spLocks noGrp="1"/>
          </p:cNvSpPr>
          <p:nvPr>
            <p:ph type="subTitle" idx="8"/>
          </p:nvPr>
        </p:nvSpPr>
        <p:spPr>
          <a:xfrm>
            <a:off x="972287" y="3848315"/>
            <a:ext cx="2600252" cy="429525"/>
          </a:xfrm>
          <a:prstGeom prst="rect">
            <a:avLst/>
          </a:prstGeom>
        </p:spPr>
        <p:txBody>
          <a:bodyPr spcFirstLastPara="1" wrap="square" lIns="68569" tIns="68569" rIns="68569" bIns="68569" anchor="t" anchorCtr="0">
            <a:noAutofit/>
          </a:bodyPr>
          <a:lstStyle/>
          <a:p>
            <a:pPr marL="0" indent="0"/>
            <a:r>
              <a:rPr lang="en-GB" sz="1600" b="1" dirty="0" err="1">
                <a:solidFill>
                  <a:schemeClr val="bg1"/>
                </a:solidFill>
              </a:rPr>
              <a:t>xử</a:t>
            </a:r>
            <a:r>
              <a:rPr lang="en-GB" sz="1600" b="1" dirty="0">
                <a:solidFill>
                  <a:schemeClr val="bg1"/>
                </a:solidFill>
              </a:rPr>
              <a:t> </a:t>
            </a:r>
            <a:r>
              <a:rPr lang="en-GB" sz="1600" b="1" dirty="0" err="1">
                <a:solidFill>
                  <a:schemeClr val="bg1"/>
                </a:solidFill>
              </a:rPr>
              <a:t>lý</a:t>
            </a:r>
            <a:r>
              <a:rPr lang="en-GB" sz="1600" b="1" dirty="0">
                <a:solidFill>
                  <a:schemeClr val="bg1"/>
                </a:solidFill>
              </a:rPr>
              <a:t> </a:t>
            </a:r>
            <a:r>
              <a:rPr lang="en-GB" sz="1600" b="1" dirty="0" err="1">
                <a:solidFill>
                  <a:schemeClr val="bg1"/>
                </a:solidFill>
              </a:rPr>
              <a:t>từng</a:t>
            </a:r>
            <a:r>
              <a:rPr lang="en-GB" sz="1600" b="1" dirty="0">
                <a:solidFill>
                  <a:schemeClr val="bg1"/>
                </a:solidFill>
              </a:rPr>
              <a:t> </a:t>
            </a:r>
            <a:r>
              <a:rPr lang="en-GB" sz="1600" b="1" dirty="0" err="1">
                <a:solidFill>
                  <a:schemeClr val="bg1"/>
                </a:solidFill>
              </a:rPr>
              <a:t>khối</a:t>
            </a:r>
            <a:r>
              <a:rPr lang="en-GB" sz="1600" b="1" dirty="0">
                <a:solidFill>
                  <a:schemeClr val="bg1"/>
                </a:solidFill>
              </a:rPr>
              <a:t> </a:t>
            </a:r>
            <a:r>
              <a:rPr lang="en-GB" sz="1600" b="1" dirty="0" err="1">
                <a:solidFill>
                  <a:schemeClr val="bg1"/>
                </a:solidFill>
              </a:rPr>
              <a:t>dữ</a:t>
            </a:r>
            <a:r>
              <a:rPr lang="en-GB" sz="1600" b="1" dirty="0">
                <a:solidFill>
                  <a:schemeClr val="bg1"/>
                </a:solidFill>
              </a:rPr>
              <a:t> </a:t>
            </a:r>
            <a:r>
              <a:rPr lang="en-GB" sz="1600" b="1" dirty="0" err="1">
                <a:solidFill>
                  <a:schemeClr val="bg1"/>
                </a:solidFill>
              </a:rPr>
              <a:t>liệu</a:t>
            </a:r>
            <a:r>
              <a:rPr lang="en-GB" sz="1600" b="1" dirty="0">
                <a:solidFill>
                  <a:schemeClr val="bg1"/>
                </a:solidFill>
              </a:rPr>
              <a:t> </a:t>
            </a:r>
            <a:r>
              <a:rPr lang="en-GB" sz="1600" b="1" dirty="0" err="1">
                <a:solidFill>
                  <a:schemeClr val="bg1"/>
                </a:solidFill>
              </a:rPr>
              <a:t>tại</a:t>
            </a:r>
            <a:r>
              <a:rPr lang="en-GB" sz="1600" b="1" dirty="0">
                <a:solidFill>
                  <a:schemeClr val="bg1"/>
                </a:solidFill>
              </a:rPr>
              <a:t> </a:t>
            </a:r>
            <a:r>
              <a:rPr lang="en-GB" sz="1600" b="1" dirty="0" err="1">
                <a:solidFill>
                  <a:schemeClr val="bg1"/>
                </a:solidFill>
              </a:rPr>
              <a:t>một</a:t>
            </a:r>
            <a:r>
              <a:rPr lang="en-GB" sz="1600" b="1" dirty="0">
                <a:solidFill>
                  <a:schemeClr val="bg1"/>
                </a:solidFill>
              </a:rPr>
              <a:t> </a:t>
            </a:r>
            <a:r>
              <a:rPr lang="en-GB" sz="1600" b="1" dirty="0" err="1">
                <a:solidFill>
                  <a:schemeClr val="bg1"/>
                </a:solidFill>
              </a:rPr>
              <a:t>thời</a:t>
            </a:r>
            <a:r>
              <a:rPr lang="en-GB" sz="1600" b="1" dirty="0">
                <a:solidFill>
                  <a:schemeClr val="bg1"/>
                </a:solidFill>
              </a:rPr>
              <a:t> </a:t>
            </a:r>
            <a:r>
              <a:rPr lang="en-GB" sz="1600" b="1" dirty="0" err="1">
                <a:solidFill>
                  <a:schemeClr val="bg1"/>
                </a:solidFill>
              </a:rPr>
              <a:t>điểm</a:t>
            </a:r>
            <a:r>
              <a:rPr lang="en-GB" sz="1600" b="1" dirty="0">
                <a:solidFill>
                  <a:schemeClr val="bg1"/>
                </a:solidFill>
              </a:rPr>
              <a:t>, </a:t>
            </a:r>
            <a:r>
              <a:rPr lang="en-GB" sz="1600" b="1" dirty="0" err="1">
                <a:solidFill>
                  <a:schemeClr val="bg1"/>
                </a:solidFill>
              </a:rPr>
              <a:t>sản</a:t>
            </a:r>
            <a:r>
              <a:rPr lang="en-GB" sz="1600" b="1" dirty="0">
                <a:solidFill>
                  <a:schemeClr val="bg1"/>
                </a:solidFill>
              </a:rPr>
              <a:t> </a:t>
            </a:r>
            <a:r>
              <a:rPr lang="en-GB" sz="1600" b="1" dirty="0" err="1">
                <a:solidFill>
                  <a:schemeClr val="bg1"/>
                </a:solidFill>
              </a:rPr>
              <a:t>sinh</a:t>
            </a:r>
            <a:r>
              <a:rPr lang="en-GB" sz="1600" b="1" dirty="0">
                <a:solidFill>
                  <a:schemeClr val="bg1"/>
                </a:solidFill>
              </a:rPr>
              <a:t> </a:t>
            </a:r>
            <a:r>
              <a:rPr lang="en-GB" sz="1600" b="1" dirty="0" err="1">
                <a:solidFill>
                  <a:schemeClr val="bg1"/>
                </a:solidFill>
              </a:rPr>
              <a:t>một</a:t>
            </a:r>
            <a:r>
              <a:rPr lang="en-GB" sz="1600" b="1" dirty="0">
                <a:solidFill>
                  <a:schemeClr val="bg1"/>
                </a:solidFill>
              </a:rPr>
              <a:t> </a:t>
            </a:r>
            <a:r>
              <a:rPr lang="en-GB" sz="1600" b="1" dirty="0" err="1">
                <a:solidFill>
                  <a:schemeClr val="bg1"/>
                </a:solidFill>
              </a:rPr>
              <a:t>khối</a:t>
            </a:r>
            <a:r>
              <a:rPr lang="en-GB" sz="1600" b="1" dirty="0">
                <a:solidFill>
                  <a:schemeClr val="bg1"/>
                </a:solidFill>
              </a:rPr>
              <a:t> </a:t>
            </a:r>
            <a:r>
              <a:rPr lang="en-GB" sz="1600" b="1" dirty="0" err="1">
                <a:solidFill>
                  <a:schemeClr val="bg1"/>
                </a:solidFill>
              </a:rPr>
              <a:t>dữ</a:t>
            </a:r>
            <a:r>
              <a:rPr lang="en-GB" sz="1600" b="1" dirty="0">
                <a:solidFill>
                  <a:schemeClr val="bg1"/>
                </a:solidFill>
              </a:rPr>
              <a:t> </a:t>
            </a:r>
            <a:r>
              <a:rPr lang="en-GB" sz="1600" b="1" dirty="0" err="1">
                <a:solidFill>
                  <a:schemeClr val="bg1"/>
                </a:solidFill>
              </a:rPr>
              <a:t>liệu</a:t>
            </a:r>
            <a:r>
              <a:rPr lang="en-GB" sz="1600" b="1" dirty="0">
                <a:solidFill>
                  <a:schemeClr val="bg1"/>
                </a:solidFill>
              </a:rPr>
              <a:t> ở </a:t>
            </a:r>
            <a:r>
              <a:rPr lang="en-GB" sz="1600" b="1" dirty="0" err="1">
                <a:solidFill>
                  <a:schemeClr val="bg1"/>
                </a:solidFill>
              </a:rPr>
              <a:t>đầu</a:t>
            </a:r>
            <a:r>
              <a:rPr lang="en-GB" sz="1600" b="1" dirty="0">
                <a:solidFill>
                  <a:schemeClr val="bg1"/>
                </a:solidFill>
              </a:rPr>
              <a:t> </a:t>
            </a:r>
            <a:r>
              <a:rPr lang="en-GB" sz="1600" b="1" dirty="0" err="1">
                <a:solidFill>
                  <a:schemeClr val="bg1"/>
                </a:solidFill>
              </a:rPr>
              <a:t>ra</a:t>
            </a:r>
            <a:endParaRPr sz="1600" b="1" dirty="0">
              <a:solidFill>
                <a:schemeClr val="bg1"/>
              </a:solidFill>
            </a:endParaRPr>
          </a:p>
        </p:txBody>
      </p:sp>
      <p:sp>
        <p:nvSpPr>
          <p:cNvPr id="373" name="Google Shape;373;p33"/>
          <p:cNvSpPr txBox="1">
            <a:spLocks noGrp="1"/>
          </p:cNvSpPr>
          <p:nvPr>
            <p:ph type="title" idx="9"/>
          </p:nvPr>
        </p:nvSpPr>
        <p:spPr>
          <a:xfrm>
            <a:off x="454933" y="3677851"/>
            <a:ext cx="463050" cy="429525"/>
          </a:xfrm>
          <a:prstGeom prst="rect">
            <a:avLst/>
          </a:prstGeom>
        </p:spPr>
        <p:txBody>
          <a:bodyPr spcFirstLastPara="1" wrap="square" lIns="68569" tIns="68569" rIns="68569" bIns="68569" anchor="ctr" anchorCtr="0">
            <a:noAutofit/>
          </a:bodyPr>
          <a:lstStyle/>
          <a:p>
            <a:r>
              <a:rPr lang="en" dirty="0"/>
              <a:t>01</a:t>
            </a:r>
            <a:endParaRPr dirty="0"/>
          </a:p>
        </p:txBody>
      </p:sp>
      <p:sp>
        <p:nvSpPr>
          <p:cNvPr id="374" name="Google Shape;374;p33"/>
          <p:cNvSpPr txBox="1">
            <a:spLocks noGrp="1"/>
          </p:cNvSpPr>
          <p:nvPr>
            <p:ph type="title" idx="13"/>
          </p:nvPr>
        </p:nvSpPr>
        <p:spPr>
          <a:xfrm>
            <a:off x="4245569" y="3599888"/>
            <a:ext cx="2451831" cy="292725"/>
          </a:xfrm>
          <a:prstGeom prst="rect">
            <a:avLst/>
          </a:prstGeom>
        </p:spPr>
        <p:txBody>
          <a:bodyPr spcFirstLastPara="1" wrap="square" lIns="68569" tIns="68569" rIns="68569" bIns="68569" anchor="b" anchorCtr="0">
            <a:noAutofit/>
          </a:bodyPr>
          <a:lstStyle/>
          <a:p>
            <a:r>
              <a:rPr lang="en-GB" b="1" dirty="0" err="1">
                <a:solidFill>
                  <a:schemeClr val="bg1"/>
                </a:solidFill>
              </a:rPr>
              <a:t>Mã</a:t>
            </a:r>
            <a:r>
              <a:rPr lang="en-GB" b="1" dirty="0">
                <a:solidFill>
                  <a:schemeClr val="bg1"/>
                </a:solidFill>
              </a:rPr>
              <a:t> </a:t>
            </a:r>
            <a:r>
              <a:rPr lang="en-GB" b="1" dirty="0" err="1">
                <a:solidFill>
                  <a:schemeClr val="bg1"/>
                </a:solidFill>
              </a:rPr>
              <a:t>hóa</a:t>
            </a:r>
            <a:r>
              <a:rPr lang="en-GB" b="1" dirty="0">
                <a:solidFill>
                  <a:schemeClr val="bg1"/>
                </a:solidFill>
              </a:rPr>
              <a:t> </a:t>
            </a:r>
            <a:r>
              <a:rPr lang="en-GB" b="1" dirty="0" err="1">
                <a:solidFill>
                  <a:schemeClr val="bg1"/>
                </a:solidFill>
              </a:rPr>
              <a:t>luồng</a:t>
            </a:r>
            <a:r>
              <a:rPr lang="en-GB" b="1" dirty="0">
                <a:solidFill>
                  <a:schemeClr val="bg1"/>
                </a:solidFill>
              </a:rPr>
              <a:t> (stream cipher):</a:t>
            </a:r>
            <a:endParaRPr b="1" dirty="0">
              <a:solidFill>
                <a:schemeClr val="bg1"/>
              </a:solidFill>
            </a:endParaRPr>
          </a:p>
        </p:txBody>
      </p:sp>
      <p:sp>
        <p:nvSpPr>
          <p:cNvPr id="375" name="Google Shape;375;p33"/>
          <p:cNvSpPr txBox="1">
            <a:spLocks noGrp="1"/>
          </p:cNvSpPr>
          <p:nvPr>
            <p:ph type="subTitle" idx="14"/>
          </p:nvPr>
        </p:nvSpPr>
        <p:spPr>
          <a:xfrm>
            <a:off x="4228031" y="3914495"/>
            <a:ext cx="2451831" cy="429525"/>
          </a:xfrm>
          <a:prstGeom prst="rect">
            <a:avLst/>
          </a:prstGeom>
        </p:spPr>
        <p:txBody>
          <a:bodyPr spcFirstLastPara="1" wrap="square" lIns="68569" tIns="68569" rIns="68569" bIns="68569" anchor="t" anchorCtr="0">
            <a:noAutofit/>
          </a:bodyPr>
          <a:lstStyle/>
          <a:p>
            <a:pPr marL="0" indent="0"/>
            <a:r>
              <a:rPr lang="en-GB" sz="1600" b="1" dirty="0" err="1">
                <a:solidFill>
                  <a:schemeClr val="bg1"/>
                </a:solidFill>
              </a:rPr>
              <a:t>xử</a:t>
            </a:r>
            <a:r>
              <a:rPr lang="en-GB" sz="1600" b="1" dirty="0">
                <a:solidFill>
                  <a:schemeClr val="bg1"/>
                </a:solidFill>
              </a:rPr>
              <a:t> </a:t>
            </a:r>
            <a:r>
              <a:rPr lang="en-GB" sz="1600" b="1" dirty="0" err="1">
                <a:solidFill>
                  <a:schemeClr val="bg1"/>
                </a:solidFill>
              </a:rPr>
              <a:t>lý</a:t>
            </a:r>
            <a:r>
              <a:rPr lang="en-GB" sz="1600" b="1" dirty="0">
                <a:solidFill>
                  <a:schemeClr val="bg1"/>
                </a:solidFill>
              </a:rPr>
              <a:t> </a:t>
            </a:r>
            <a:r>
              <a:rPr lang="en-GB" sz="1600" b="1" dirty="0" err="1">
                <a:solidFill>
                  <a:schemeClr val="bg1"/>
                </a:solidFill>
              </a:rPr>
              <a:t>các</a:t>
            </a:r>
            <a:r>
              <a:rPr lang="en-GB" sz="1600" b="1" dirty="0">
                <a:solidFill>
                  <a:schemeClr val="bg1"/>
                </a:solidFill>
              </a:rPr>
              <a:t> </a:t>
            </a:r>
            <a:r>
              <a:rPr lang="en-GB" sz="1600" b="1" dirty="0" err="1">
                <a:solidFill>
                  <a:schemeClr val="bg1"/>
                </a:solidFill>
              </a:rPr>
              <a:t>phần</a:t>
            </a:r>
            <a:r>
              <a:rPr lang="en-GB" sz="1600" b="1" dirty="0">
                <a:solidFill>
                  <a:schemeClr val="bg1"/>
                </a:solidFill>
              </a:rPr>
              <a:t> </a:t>
            </a:r>
            <a:r>
              <a:rPr lang="en-GB" sz="1600" b="1" dirty="0" err="1">
                <a:solidFill>
                  <a:schemeClr val="bg1"/>
                </a:solidFill>
              </a:rPr>
              <a:t>tử</a:t>
            </a:r>
            <a:r>
              <a:rPr lang="en-GB" sz="1600" b="1" dirty="0">
                <a:solidFill>
                  <a:schemeClr val="bg1"/>
                </a:solidFill>
              </a:rPr>
              <a:t> </a:t>
            </a:r>
            <a:r>
              <a:rPr lang="en-GB" sz="1600" b="1" dirty="0" err="1">
                <a:solidFill>
                  <a:schemeClr val="bg1"/>
                </a:solidFill>
              </a:rPr>
              <a:t>liên</a:t>
            </a:r>
            <a:r>
              <a:rPr lang="en-GB" sz="1600" b="1" dirty="0">
                <a:solidFill>
                  <a:schemeClr val="bg1"/>
                </a:solidFill>
              </a:rPr>
              <a:t> </a:t>
            </a:r>
            <a:r>
              <a:rPr lang="en-GB" sz="1600" b="1" dirty="0" err="1">
                <a:solidFill>
                  <a:schemeClr val="bg1"/>
                </a:solidFill>
              </a:rPr>
              <a:t>tục</a:t>
            </a:r>
            <a:r>
              <a:rPr lang="en-GB" sz="1600" b="1" dirty="0">
                <a:solidFill>
                  <a:schemeClr val="bg1"/>
                </a:solidFill>
              </a:rPr>
              <a:t> </a:t>
            </a:r>
            <a:r>
              <a:rPr lang="en-GB" sz="1600" b="1" dirty="0" err="1">
                <a:solidFill>
                  <a:schemeClr val="bg1"/>
                </a:solidFill>
              </a:rPr>
              <a:t>và</a:t>
            </a:r>
            <a:r>
              <a:rPr lang="en-GB" sz="1600" b="1" dirty="0">
                <a:solidFill>
                  <a:schemeClr val="bg1"/>
                </a:solidFill>
              </a:rPr>
              <a:t> </a:t>
            </a:r>
            <a:r>
              <a:rPr lang="en-GB" sz="1600" b="1" dirty="0" err="1">
                <a:solidFill>
                  <a:schemeClr val="bg1"/>
                </a:solidFill>
              </a:rPr>
              <a:t>sản</a:t>
            </a:r>
            <a:r>
              <a:rPr lang="en-GB" sz="1600" b="1" dirty="0">
                <a:solidFill>
                  <a:schemeClr val="bg1"/>
                </a:solidFill>
              </a:rPr>
              <a:t> </a:t>
            </a:r>
            <a:r>
              <a:rPr lang="en-GB" sz="1600" b="1" dirty="0" err="1">
                <a:solidFill>
                  <a:schemeClr val="bg1"/>
                </a:solidFill>
              </a:rPr>
              <a:t>sinh</a:t>
            </a:r>
            <a:r>
              <a:rPr lang="en-GB" sz="1600" b="1" dirty="0">
                <a:solidFill>
                  <a:schemeClr val="bg1"/>
                </a:solidFill>
              </a:rPr>
              <a:t> </a:t>
            </a:r>
            <a:r>
              <a:rPr lang="en-GB" sz="1600" b="1" dirty="0" err="1">
                <a:solidFill>
                  <a:schemeClr val="bg1"/>
                </a:solidFill>
              </a:rPr>
              <a:t>từng</a:t>
            </a:r>
            <a:r>
              <a:rPr lang="en-GB" sz="1600" b="1" dirty="0">
                <a:solidFill>
                  <a:schemeClr val="bg1"/>
                </a:solidFill>
              </a:rPr>
              <a:t> </a:t>
            </a:r>
            <a:r>
              <a:rPr lang="en-GB" sz="1600" b="1" dirty="0" err="1">
                <a:solidFill>
                  <a:schemeClr val="bg1"/>
                </a:solidFill>
              </a:rPr>
              <a:t>phần</a:t>
            </a:r>
            <a:r>
              <a:rPr lang="en-GB" sz="1600" b="1" dirty="0">
                <a:solidFill>
                  <a:schemeClr val="bg1"/>
                </a:solidFill>
              </a:rPr>
              <a:t> </a:t>
            </a:r>
            <a:r>
              <a:rPr lang="en-GB" sz="1600" b="1" dirty="0" err="1">
                <a:solidFill>
                  <a:schemeClr val="bg1"/>
                </a:solidFill>
              </a:rPr>
              <a:t>tử</a:t>
            </a:r>
            <a:r>
              <a:rPr lang="en-GB" sz="1600" b="1" dirty="0">
                <a:solidFill>
                  <a:schemeClr val="bg1"/>
                </a:solidFill>
              </a:rPr>
              <a:t> </a:t>
            </a:r>
            <a:r>
              <a:rPr lang="en-GB" sz="1600" b="1" dirty="0" err="1">
                <a:solidFill>
                  <a:schemeClr val="bg1"/>
                </a:solidFill>
              </a:rPr>
              <a:t>một</a:t>
            </a:r>
            <a:r>
              <a:rPr lang="en-GB" sz="1600" b="1" dirty="0">
                <a:solidFill>
                  <a:schemeClr val="bg1"/>
                </a:solidFill>
              </a:rPr>
              <a:t> ở </a:t>
            </a:r>
            <a:r>
              <a:rPr lang="en-GB" sz="1600" b="1" dirty="0" err="1">
                <a:solidFill>
                  <a:schemeClr val="bg1"/>
                </a:solidFill>
              </a:rPr>
              <a:t>đầu</a:t>
            </a:r>
            <a:r>
              <a:rPr lang="en-GB" sz="1600" b="1" dirty="0">
                <a:solidFill>
                  <a:schemeClr val="bg1"/>
                </a:solidFill>
              </a:rPr>
              <a:t> </a:t>
            </a:r>
            <a:r>
              <a:rPr lang="en-GB" sz="1600" b="1" dirty="0" err="1">
                <a:solidFill>
                  <a:schemeClr val="bg1"/>
                </a:solidFill>
              </a:rPr>
              <a:t>ra</a:t>
            </a:r>
            <a:r>
              <a:rPr lang="en-GB" sz="1600" b="1" dirty="0">
                <a:solidFill>
                  <a:schemeClr val="bg1"/>
                </a:solidFill>
              </a:rPr>
              <a:t> </a:t>
            </a:r>
            <a:r>
              <a:rPr lang="en-GB" sz="1600" b="1" dirty="0" err="1">
                <a:solidFill>
                  <a:schemeClr val="bg1"/>
                </a:solidFill>
              </a:rPr>
              <a:t>tại</a:t>
            </a:r>
            <a:r>
              <a:rPr lang="en-GB" sz="1600" b="1" dirty="0">
                <a:solidFill>
                  <a:schemeClr val="bg1"/>
                </a:solidFill>
              </a:rPr>
              <a:t> </a:t>
            </a:r>
            <a:r>
              <a:rPr lang="en-GB" sz="1600" b="1" dirty="0" err="1">
                <a:solidFill>
                  <a:schemeClr val="bg1"/>
                </a:solidFill>
              </a:rPr>
              <a:t>một</a:t>
            </a:r>
            <a:r>
              <a:rPr lang="en-GB" sz="1600" b="1" dirty="0">
                <a:solidFill>
                  <a:schemeClr val="bg1"/>
                </a:solidFill>
              </a:rPr>
              <a:t> </a:t>
            </a:r>
            <a:r>
              <a:rPr lang="en-GB" sz="1600" b="1" dirty="0" err="1">
                <a:solidFill>
                  <a:schemeClr val="bg1"/>
                </a:solidFill>
              </a:rPr>
              <a:t>thời</a:t>
            </a:r>
            <a:r>
              <a:rPr lang="en-GB" sz="1600" b="1" dirty="0">
                <a:solidFill>
                  <a:schemeClr val="bg1"/>
                </a:solidFill>
              </a:rPr>
              <a:t> </a:t>
            </a:r>
            <a:r>
              <a:rPr lang="en-GB" sz="1600" b="1" dirty="0" err="1">
                <a:solidFill>
                  <a:schemeClr val="bg1"/>
                </a:solidFill>
              </a:rPr>
              <a:t>điểm</a:t>
            </a:r>
            <a:r>
              <a:rPr lang="en-GB" b="1" dirty="0">
                <a:solidFill>
                  <a:schemeClr val="bg1"/>
                </a:solidFill>
              </a:rPr>
              <a:t>.</a:t>
            </a:r>
            <a:endParaRPr b="1" dirty="0">
              <a:solidFill>
                <a:schemeClr val="bg1"/>
              </a:solidFill>
            </a:endParaRPr>
          </a:p>
        </p:txBody>
      </p:sp>
      <p:sp>
        <p:nvSpPr>
          <p:cNvPr id="376" name="Google Shape;376;p33"/>
          <p:cNvSpPr txBox="1">
            <a:spLocks noGrp="1"/>
          </p:cNvSpPr>
          <p:nvPr>
            <p:ph type="title" idx="15"/>
          </p:nvPr>
        </p:nvSpPr>
        <p:spPr>
          <a:xfrm>
            <a:off x="3775672" y="3721859"/>
            <a:ext cx="463050" cy="429525"/>
          </a:xfrm>
          <a:prstGeom prst="rect">
            <a:avLst/>
          </a:prstGeom>
        </p:spPr>
        <p:txBody>
          <a:bodyPr spcFirstLastPara="1" wrap="square" lIns="68569" tIns="68569" rIns="68569" bIns="68569" anchor="ctr" anchorCtr="0">
            <a:noAutofit/>
          </a:bodyPr>
          <a:lstStyle/>
          <a:p>
            <a:r>
              <a:rPr lang="en" dirty="0"/>
              <a:t>02</a:t>
            </a:r>
            <a:endParaRPr dirty="0"/>
          </a:p>
        </p:txBody>
      </p:sp>
      <p:grpSp>
        <p:nvGrpSpPr>
          <p:cNvPr id="377" name="Google Shape;377;p33"/>
          <p:cNvGrpSpPr/>
          <p:nvPr/>
        </p:nvGrpSpPr>
        <p:grpSpPr>
          <a:xfrm>
            <a:off x="754593" y="1768200"/>
            <a:ext cx="2524611" cy="131175"/>
            <a:chOff x="883452" y="2107500"/>
            <a:chExt cx="3366148" cy="174900"/>
          </a:xfrm>
        </p:grpSpPr>
        <p:cxnSp>
          <p:nvCxnSpPr>
            <p:cNvPr id="378" name="Google Shape;378;p33"/>
            <p:cNvCxnSpPr/>
            <p:nvPr/>
          </p:nvCxnSpPr>
          <p:spPr>
            <a:xfrm>
              <a:off x="883452" y="2194960"/>
              <a:ext cx="3279300" cy="0"/>
            </a:xfrm>
            <a:prstGeom prst="straightConnector1">
              <a:avLst/>
            </a:prstGeom>
            <a:noFill/>
            <a:ln w="952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379" name="Google Shape;379;p33"/>
            <p:cNvSpPr/>
            <p:nvPr/>
          </p:nvSpPr>
          <p:spPr>
            <a:xfrm>
              <a:off x="4074700" y="2107500"/>
              <a:ext cx="174900" cy="1749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pSp>
      <p:grpSp>
        <p:nvGrpSpPr>
          <p:cNvPr id="383" name="Google Shape;383;p33"/>
          <p:cNvGrpSpPr/>
          <p:nvPr/>
        </p:nvGrpSpPr>
        <p:grpSpPr>
          <a:xfrm>
            <a:off x="3710644" y="1848516"/>
            <a:ext cx="2524611" cy="131175"/>
            <a:chOff x="883452" y="2107500"/>
            <a:chExt cx="3366148" cy="174900"/>
          </a:xfrm>
        </p:grpSpPr>
        <p:cxnSp>
          <p:nvCxnSpPr>
            <p:cNvPr id="384" name="Google Shape;384;p33"/>
            <p:cNvCxnSpPr/>
            <p:nvPr/>
          </p:nvCxnSpPr>
          <p:spPr>
            <a:xfrm>
              <a:off x="883452" y="2194960"/>
              <a:ext cx="3279300" cy="0"/>
            </a:xfrm>
            <a:prstGeom prst="straightConnector1">
              <a:avLst/>
            </a:prstGeom>
            <a:noFill/>
            <a:ln w="952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385" name="Google Shape;385;p33"/>
            <p:cNvSpPr/>
            <p:nvPr/>
          </p:nvSpPr>
          <p:spPr>
            <a:xfrm>
              <a:off x="4074700" y="2107500"/>
              <a:ext cx="174900" cy="1749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pSp>
      <p:grpSp>
        <p:nvGrpSpPr>
          <p:cNvPr id="386" name="Google Shape;386;p33"/>
          <p:cNvGrpSpPr/>
          <p:nvPr/>
        </p:nvGrpSpPr>
        <p:grpSpPr>
          <a:xfrm>
            <a:off x="4245568" y="3873649"/>
            <a:ext cx="2554760" cy="131175"/>
            <a:chOff x="1586491" y="2730414"/>
            <a:chExt cx="3406346" cy="174900"/>
          </a:xfrm>
        </p:grpSpPr>
        <p:cxnSp>
          <p:nvCxnSpPr>
            <p:cNvPr id="387" name="Google Shape;387;p33"/>
            <p:cNvCxnSpPr/>
            <p:nvPr/>
          </p:nvCxnSpPr>
          <p:spPr>
            <a:xfrm>
              <a:off x="1586491" y="2814377"/>
              <a:ext cx="3279300" cy="0"/>
            </a:xfrm>
            <a:prstGeom prst="straightConnector1">
              <a:avLst/>
            </a:prstGeom>
            <a:noFill/>
            <a:ln w="952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388" name="Google Shape;388;p33"/>
            <p:cNvSpPr/>
            <p:nvPr/>
          </p:nvSpPr>
          <p:spPr>
            <a:xfrm>
              <a:off x="4817937" y="2730414"/>
              <a:ext cx="174900" cy="1749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pSp>
      <p:sp>
        <p:nvSpPr>
          <p:cNvPr id="3" name="TextBox 2">
            <a:extLst>
              <a:ext uri="{FF2B5EF4-FFF2-40B4-BE49-F238E27FC236}">
                <a16:creationId xmlns:a16="http://schemas.microsoft.com/office/drawing/2014/main" id="{719D6B97-0008-CD56-788A-655096A2E651}"/>
              </a:ext>
            </a:extLst>
          </p:cNvPr>
          <p:cNvSpPr txBox="1"/>
          <p:nvPr/>
        </p:nvSpPr>
        <p:spPr>
          <a:xfrm>
            <a:off x="1219854" y="682801"/>
            <a:ext cx="5334887" cy="577081"/>
          </a:xfrm>
          <a:prstGeom prst="rect">
            <a:avLst/>
          </a:prstGeom>
          <a:noFill/>
        </p:spPr>
        <p:txBody>
          <a:bodyPr wrap="square" rtlCol="0">
            <a:spAutoFit/>
          </a:bodyPr>
          <a:lstStyle/>
          <a:p>
            <a:r>
              <a:rPr lang="vi-VN" sz="1050" b="1" dirty="0"/>
              <a:t> Các hệ mật mã hóa được mô tả bằng 3 đặc tính  Kiểu của các thao tác được dùng để biến đổi bản rõ thành bản mật: tất cả các giải thuật mã hóa đều dựa trên 2 nguyên lý</a:t>
            </a:r>
            <a:endParaRPr lang="en-GB" sz="1050" b="1" dirty="0"/>
          </a:p>
        </p:txBody>
      </p:sp>
      <p:sp>
        <p:nvSpPr>
          <p:cNvPr id="4" name="TextBox 3">
            <a:extLst>
              <a:ext uri="{FF2B5EF4-FFF2-40B4-BE49-F238E27FC236}">
                <a16:creationId xmlns:a16="http://schemas.microsoft.com/office/drawing/2014/main" id="{4A3C106F-312A-37A7-DDA0-C487A9E9773D}"/>
              </a:ext>
            </a:extLst>
          </p:cNvPr>
          <p:cNvSpPr txBox="1"/>
          <p:nvPr/>
        </p:nvSpPr>
        <p:spPr>
          <a:xfrm>
            <a:off x="754593" y="2869148"/>
            <a:ext cx="3966263" cy="369332"/>
          </a:xfrm>
          <a:prstGeom prst="rect">
            <a:avLst/>
          </a:prstGeom>
          <a:noFill/>
        </p:spPr>
        <p:txBody>
          <a:bodyPr wrap="square" rtlCol="0">
            <a:spAutoFit/>
          </a:bodyPr>
          <a:lstStyle/>
          <a:p>
            <a:r>
              <a:rPr lang="vi-VN" b="1" dirty="0"/>
              <a:t>Cách thức bản rõ được xử lý</a:t>
            </a:r>
            <a:r>
              <a:rPr lang="en-US" b="1" dirty="0"/>
              <a:t>:</a:t>
            </a:r>
            <a:endParaRPr lang="en-GB" dirty="0"/>
          </a:p>
        </p:txBody>
      </p:sp>
      <p:grpSp>
        <p:nvGrpSpPr>
          <p:cNvPr id="5" name="Google Shape;377;p33">
            <a:extLst>
              <a:ext uri="{FF2B5EF4-FFF2-40B4-BE49-F238E27FC236}">
                <a16:creationId xmlns:a16="http://schemas.microsoft.com/office/drawing/2014/main" id="{E3AB718B-CE23-4822-BED0-283B93B32B99}"/>
              </a:ext>
            </a:extLst>
          </p:cNvPr>
          <p:cNvGrpSpPr/>
          <p:nvPr/>
        </p:nvGrpSpPr>
        <p:grpSpPr>
          <a:xfrm>
            <a:off x="932477" y="3848908"/>
            <a:ext cx="2524611" cy="131175"/>
            <a:chOff x="883452" y="2107500"/>
            <a:chExt cx="3366148" cy="174900"/>
          </a:xfrm>
        </p:grpSpPr>
        <p:cxnSp>
          <p:nvCxnSpPr>
            <p:cNvPr id="6" name="Google Shape;378;p33">
              <a:extLst>
                <a:ext uri="{FF2B5EF4-FFF2-40B4-BE49-F238E27FC236}">
                  <a16:creationId xmlns:a16="http://schemas.microsoft.com/office/drawing/2014/main" id="{21F39673-1E21-2A59-C29B-9DD13D2C86B5}"/>
                </a:ext>
              </a:extLst>
            </p:cNvPr>
            <p:cNvCxnSpPr/>
            <p:nvPr/>
          </p:nvCxnSpPr>
          <p:spPr>
            <a:xfrm>
              <a:off x="883452" y="2194960"/>
              <a:ext cx="3279300" cy="0"/>
            </a:xfrm>
            <a:prstGeom prst="straightConnector1">
              <a:avLst/>
            </a:prstGeom>
            <a:noFill/>
            <a:ln w="952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7" name="Google Shape;379;p33">
              <a:extLst>
                <a:ext uri="{FF2B5EF4-FFF2-40B4-BE49-F238E27FC236}">
                  <a16:creationId xmlns:a16="http://schemas.microsoft.com/office/drawing/2014/main" id="{BC3E405C-953E-40BD-715E-5E44EB24B239}"/>
                </a:ext>
              </a:extLst>
            </p:cNvPr>
            <p:cNvSpPr/>
            <p:nvPr/>
          </p:nvSpPr>
          <p:spPr>
            <a:xfrm>
              <a:off x="4074700" y="2107500"/>
              <a:ext cx="174900" cy="1749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68569" tIns="68569" rIns="68569" bIns="68569" anchor="ctr" anchorCtr="0">
              <a:noAutofit/>
            </a:bodyPr>
            <a:lstStyle/>
            <a:p>
              <a:endParaRPr sz="1050"/>
            </a:p>
          </p:txBody>
        </p:sp>
      </p:grpSp>
      <p:sp>
        <p:nvSpPr>
          <p:cNvPr id="2" name="TextBox 1">
            <a:extLst>
              <a:ext uri="{FF2B5EF4-FFF2-40B4-BE49-F238E27FC236}">
                <a16:creationId xmlns:a16="http://schemas.microsoft.com/office/drawing/2014/main" id="{19AB6BAA-5FDC-324A-53E8-3CD32640BD43}"/>
              </a:ext>
            </a:extLst>
          </p:cNvPr>
          <p:cNvSpPr txBox="1"/>
          <p:nvPr/>
        </p:nvSpPr>
        <p:spPr>
          <a:xfrm>
            <a:off x="119060" y="83184"/>
            <a:ext cx="5334886" cy="523220"/>
          </a:xfrm>
          <a:prstGeom prst="rect">
            <a:avLst/>
          </a:prstGeom>
          <a:noFill/>
        </p:spPr>
        <p:txBody>
          <a:bodyPr wrap="square" rtlCol="0">
            <a:spAutoFit/>
          </a:bodyPr>
          <a:lstStyle/>
          <a:p>
            <a:r>
              <a:rPr lang="en-US" sz="2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1.3. </a:t>
            </a:r>
            <a:r>
              <a:rPr lang="en-US" sz="2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2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thuật</a:t>
            </a:r>
            <a:r>
              <a:rPr lang="en-US" sz="2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mật</a:t>
            </a:r>
            <a:r>
              <a:rPr lang="en-US" sz="2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2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hóa</a:t>
            </a:r>
            <a:endParaRPr lang="en-GB" sz="28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904A-FDC7-9BF7-9AF7-E4FD481B5703}"/>
              </a:ext>
            </a:extLst>
          </p:cNvPr>
          <p:cNvSpPr>
            <a:spLocks noGrp="1"/>
          </p:cNvSpPr>
          <p:nvPr>
            <p:ph type="title"/>
          </p:nvPr>
        </p:nvSpPr>
        <p:spPr>
          <a:xfrm>
            <a:off x="264674" y="202584"/>
            <a:ext cx="6284981" cy="1143000"/>
          </a:xfrm>
        </p:spPr>
        <p:txBody>
          <a:bodyPr/>
          <a:lstStyle/>
          <a:p>
            <a:r>
              <a:rPr lang="en-US" sz="2800" b="1" dirty="0">
                <a:latin typeface="Times New Roman" panose="02020603050405020304" pitchFamily="18" charset="0"/>
                <a:ea typeface="Times New Roman" panose="02020603050405020304" pitchFamily="18" charset="0"/>
                <a:cs typeface="Times New Roman" panose="02020603050405020304" pitchFamily="18" charset="0"/>
              </a:rPr>
              <a:t>2.</a:t>
            </a:r>
            <a:r>
              <a:rPr lang="vi-VN" sz="2800" b="1" dirty="0">
                <a:latin typeface="Times New Roman" panose="02020603050405020304" pitchFamily="18" charset="0"/>
                <a:ea typeface="Times New Roman" panose="02020603050405020304" pitchFamily="18" charset="0"/>
                <a:cs typeface="Times New Roman" panose="02020603050405020304" pitchFamily="18" charset="0"/>
              </a:rPr>
              <a:t> Mật mã khóa đối xứng</a:t>
            </a:r>
            <a:br>
              <a:rPr lang="en-GB" sz="135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GB" sz="2400" dirty="0">
              <a:solidFill>
                <a:schemeClr val="bg1"/>
              </a:solidFill>
            </a:endParaRPr>
          </a:p>
        </p:txBody>
      </p:sp>
      <p:sp>
        <p:nvSpPr>
          <p:cNvPr id="110" name="Subtitle 109">
            <a:extLst>
              <a:ext uri="{FF2B5EF4-FFF2-40B4-BE49-F238E27FC236}">
                <a16:creationId xmlns:a16="http://schemas.microsoft.com/office/drawing/2014/main" id="{F5C5A192-1DD3-66B8-4154-BB3F734977DD}"/>
              </a:ext>
            </a:extLst>
          </p:cNvPr>
          <p:cNvSpPr>
            <a:spLocks noGrp="1"/>
          </p:cNvSpPr>
          <p:nvPr>
            <p:ph idx="1"/>
          </p:nvPr>
        </p:nvSpPr>
        <p:spPr>
          <a:xfrm>
            <a:off x="1093200" y="774084"/>
            <a:ext cx="4916149" cy="1863420"/>
          </a:xfrm>
        </p:spPr>
        <p:txBody>
          <a:bodyPr>
            <a:normAutofit/>
          </a:bodyPr>
          <a:lstStyle/>
          <a:p>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 </a:t>
            </a:r>
            <a:r>
              <a:rPr lang="vi-VN"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Mật mã khóa đối xứng (symmetric encryption) là phương pháp sử dụng chung một khóa bí mật để cả mã hóa và giải mã.</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112" name="TextBox 111">
            <a:extLst>
              <a:ext uri="{FF2B5EF4-FFF2-40B4-BE49-F238E27FC236}">
                <a16:creationId xmlns:a16="http://schemas.microsoft.com/office/drawing/2014/main" id="{3BB09815-235B-A71D-EA1B-75A53F9BEAA9}"/>
              </a:ext>
            </a:extLst>
          </p:cNvPr>
          <p:cNvSpPr txBox="1"/>
          <p:nvPr/>
        </p:nvSpPr>
        <p:spPr>
          <a:xfrm>
            <a:off x="752209" y="774084"/>
            <a:ext cx="279906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2.1: </a:t>
            </a:r>
            <a:r>
              <a:rPr lang="en-US" b="1" dirty="0" err="1">
                <a:latin typeface="Times New Roman" panose="02020603050405020304" pitchFamily="18" charset="0"/>
                <a:cs typeface="Times New Roman" panose="02020603050405020304" pitchFamily="18" charset="0"/>
              </a:rPr>
              <a:t>Khái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niệm</a:t>
            </a:r>
            <a:endParaRPr lang="en-GB" b="1" dirty="0">
              <a:latin typeface="Times New Roman" panose="02020603050405020304" pitchFamily="18" charset="0"/>
              <a:cs typeface="Times New Roman" panose="02020603050405020304" pitchFamily="18" charset="0"/>
            </a:endParaRPr>
          </a:p>
        </p:txBody>
      </p:sp>
      <p:graphicFrame>
        <p:nvGraphicFramePr>
          <p:cNvPr id="115" name="TextBox 110">
            <a:extLst>
              <a:ext uri="{FF2B5EF4-FFF2-40B4-BE49-F238E27FC236}">
                <a16:creationId xmlns:a16="http://schemas.microsoft.com/office/drawing/2014/main" id="{D20CE95A-FC39-780D-90E0-45EF8B3CC0F7}"/>
              </a:ext>
            </a:extLst>
          </p:cNvPr>
          <p:cNvGraphicFramePr/>
          <p:nvPr>
            <p:extLst>
              <p:ext uri="{D42A27DB-BD31-4B8C-83A1-F6EECF244321}">
                <p14:modId xmlns:p14="http://schemas.microsoft.com/office/powerpoint/2010/main" val="1116374546"/>
              </p:ext>
            </p:extLst>
          </p:nvPr>
        </p:nvGraphicFramePr>
        <p:xfrm>
          <a:off x="752209" y="2337898"/>
          <a:ext cx="5600745" cy="2117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1937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112" name="TextBox 111">
            <a:extLst>
              <a:ext uri="{FF2B5EF4-FFF2-40B4-BE49-F238E27FC236}">
                <a16:creationId xmlns:a16="http://schemas.microsoft.com/office/drawing/2014/main" id="{3BB09815-235B-A71D-EA1B-75A53F9BEAA9}"/>
              </a:ext>
            </a:extLst>
          </p:cNvPr>
          <p:cNvSpPr txBox="1"/>
          <p:nvPr/>
        </p:nvSpPr>
        <p:spPr>
          <a:xfrm>
            <a:off x="0" y="319488"/>
            <a:ext cx="6050861" cy="461665"/>
          </a:xfrm>
          <a:prstGeom prst="rect">
            <a:avLst/>
          </a:prstGeom>
          <a:noFill/>
        </p:spPr>
        <p:txBody>
          <a:bodyPr wrap="square" rtlCol="0">
            <a:spAutoFit/>
          </a:bodyPr>
          <a:lstStyle/>
          <a:p>
            <a:pPr defTabSz="246888">
              <a:spcAft>
                <a:spcPts val="600"/>
              </a:spcAft>
            </a:pPr>
            <a:r>
              <a:rPr lang="en-US" sz="2400" b="1" dirty="0">
                <a:latin typeface="Times New Roman" panose="02020603050405020304" pitchFamily="18" charset="0"/>
                <a:cs typeface="Times New Roman" panose="02020603050405020304" pitchFamily="18" charset="0"/>
              </a:rPr>
              <a:t>2</a:t>
            </a:r>
            <a:r>
              <a:rPr lang="en-US" sz="2400" b="1" kern="1200" dirty="0">
                <a:latin typeface="Times New Roman" panose="02020603050405020304" pitchFamily="18" charset="0"/>
                <a:cs typeface="Times New Roman" panose="02020603050405020304" pitchFamily="18" charset="0"/>
              </a:rPr>
              <a:t>.2: </a:t>
            </a:r>
            <a:r>
              <a:rPr lang="en-US" sz="2400" b="1" kern="1200" dirty="0" err="1">
                <a:latin typeface="Times New Roman" panose="02020603050405020304" pitchFamily="18" charset="0"/>
                <a:cs typeface="Times New Roman" panose="02020603050405020304" pitchFamily="18" charset="0"/>
              </a:rPr>
              <a:t>phương</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pháp</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mã</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hoá</a:t>
            </a:r>
            <a:endParaRPr lang="en-GB" sz="2400" b="1" dirty="0">
              <a:latin typeface="Times New Roman" panose="02020603050405020304" pitchFamily="18" charset="0"/>
              <a:cs typeface="Times New Roman" panose="02020603050405020304" pitchFamily="18" charset="0"/>
            </a:endParaRPr>
          </a:p>
        </p:txBody>
      </p:sp>
      <p:graphicFrame>
        <p:nvGraphicFramePr>
          <p:cNvPr id="135" name="TextBox 110">
            <a:extLst>
              <a:ext uri="{FF2B5EF4-FFF2-40B4-BE49-F238E27FC236}">
                <a16:creationId xmlns:a16="http://schemas.microsoft.com/office/drawing/2014/main" id="{4A9A1E14-3DF1-3112-78AD-030333973287}"/>
              </a:ext>
            </a:extLst>
          </p:cNvPr>
          <p:cNvGraphicFramePr/>
          <p:nvPr>
            <p:extLst>
              <p:ext uri="{D42A27DB-BD31-4B8C-83A1-F6EECF244321}">
                <p14:modId xmlns:p14="http://schemas.microsoft.com/office/powerpoint/2010/main" val="3973818541"/>
              </p:ext>
            </p:extLst>
          </p:nvPr>
        </p:nvGraphicFramePr>
        <p:xfrm>
          <a:off x="860445" y="855508"/>
          <a:ext cx="4880007" cy="4103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701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4AD57EE5-6C1D-CA64-4C4A-B170C9EE003C}"/>
              </a:ext>
            </a:extLst>
          </p:cNvPr>
          <p:cNvSpPr txBox="1"/>
          <p:nvPr/>
        </p:nvSpPr>
        <p:spPr>
          <a:xfrm>
            <a:off x="827988" y="91200"/>
            <a:ext cx="6030012" cy="4770537"/>
          </a:xfrm>
          <a:prstGeom prst="rect">
            <a:avLst/>
          </a:prstGeom>
          <a:noFill/>
        </p:spPr>
        <p:txBody>
          <a:bodyPr wrap="square" rtlCol="0">
            <a:spAutoFit/>
          </a:bodyPr>
          <a:lstStyle/>
          <a:p>
            <a:r>
              <a:rPr lang="vi-VN" sz="1600" dirty="0">
                <a:latin typeface="Times New Roman" panose="02020603050405020304" pitchFamily="18" charset="0"/>
                <a:ea typeface="Times New Roman" panose="02020603050405020304" pitchFamily="18" charset="0"/>
                <a:cs typeface="Times New Roman" panose="02020603050405020304" pitchFamily="18" charset="0"/>
              </a:rPr>
              <a:t>Giả sử Alice muốn gửi một thông điệp bí mật cho Bob. Họ đã trước đó thống nhất sử dụng mã khoá đối xứng AES với khóa chia sẻ giữa họ là "SECRETKEY123".</a:t>
            </a: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Bước 1: Mã hóa thông điệp</a:t>
            </a:r>
          </a:p>
          <a:p>
            <a:r>
              <a:rPr lang="vi-VN" sz="1600" dirty="0">
                <a:latin typeface="Times New Roman" panose="02020603050405020304" pitchFamily="18" charset="0"/>
                <a:ea typeface="Times New Roman" panose="02020603050405020304" pitchFamily="18" charset="0"/>
                <a:cs typeface="Times New Roman" panose="02020603050405020304" pitchFamily="18" charset="0"/>
              </a:rPr>
              <a:t>Thông điệp của Alice: "Hello, Bob! Meet me at the park."</a:t>
            </a:r>
          </a:p>
          <a:p>
            <a:r>
              <a:rPr lang="vi-VN" sz="1600" dirty="0">
                <a:latin typeface="Times New Roman" panose="02020603050405020304" pitchFamily="18" charset="0"/>
                <a:ea typeface="Times New Roman" panose="02020603050405020304" pitchFamily="18" charset="0"/>
                <a:cs typeface="Times New Roman" panose="02020603050405020304" pitchFamily="18" charset="0"/>
              </a:rPr>
              <a:t>Alice sử dụng khóa đối xứng "SECRETKEY123" và thuật toán AES để mã hóa thông điệp.</a:t>
            </a:r>
          </a:p>
          <a:p>
            <a:r>
              <a:rPr lang="vi-VN" sz="1600" dirty="0">
                <a:latin typeface="Times New Roman" panose="02020603050405020304" pitchFamily="18" charset="0"/>
                <a:ea typeface="Times New Roman" panose="02020603050405020304" pitchFamily="18" charset="0"/>
                <a:cs typeface="Times New Roman" panose="02020603050405020304" pitchFamily="18" charset="0"/>
              </a:rPr>
              <a:t>Kết quả mã hóa được gửi cho Bob: "U2FsdGVkX1+uQvMw5y/5sGcbKlTb9u4B1gjG0Uk2N6A8K3DGJp9/pRXEgS0=".</a:t>
            </a:r>
          </a:p>
          <a:p>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ea typeface="Times New Roman" panose="02020603050405020304" pitchFamily="18" charset="0"/>
                <a:cs typeface="Times New Roman" panose="02020603050405020304" pitchFamily="18" charset="0"/>
              </a:rPr>
              <a:t>Bước 2: Gửi thông điệp mã hóa</a:t>
            </a:r>
          </a:p>
          <a:p>
            <a:r>
              <a:rPr lang="vi-VN" sz="1600" dirty="0">
                <a:latin typeface="Times New Roman" panose="02020603050405020304" pitchFamily="18" charset="0"/>
                <a:ea typeface="Times New Roman" panose="02020603050405020304" pitchFamily="18" charset="0"/>
                <a:cs typeface="Times New Roman" panose="02020603050405020304" pitchFamily="18" charset="0"/>
              </a:rPr>
              <a:t>Alice gửi thông điệp mã hóa đến Bob thông qua kênh truyền thông.</a:t>
            </a:r>
          </a:p>
          <a:p>
            <a:r>
              <a:rPr lang="vi-VN" sz="1600" dirty="0">
                <a:latin typeface="Times New Roman" panose="02020603050405020304" pitchFamily="18" charset="0"/>
                <a:ea typeface="Times New Roman" panose="02020603050405020304" pitchFamily="18" charset="0"/>
                <a:cs typeface="Times New Roman" panose="02020603050405020304" pitchFamily="18" charset="0"/>
              </a:rPr>
              <a:t>Bước 3: Giải mã thông điệp</a:t>
            </a:r>
          </a:p>
          <a:p>
            <a:r>
              <a:rPr lang="vi-VN" sz="1600" dirty="0">
                <a:latin typeface="Times New Roman" panose="02020603050405020304" pitchFamily="18" charset="0"/>
                <a:ea typeface="Times New Roman" panose="02020603050405020304" pitchFamily="18" charset="0"/>
                <a:cs typeface="Times New Roman" panose="02020603050405020304" pitchFamily="18" charset="0"/>
              </a:rPr>
              <a:t>Bob nhận được thông điệp mã hóa từ Alice: "U2FsdGVkX1+uQvMw5y/5sGcbKl</a:t>
            </a:r>
          </a:p>
          <a:p>
            <a:r>
              <a:rPr lang="vi-VN" sz="1600" dirty="0">
                <a:latin typeface="Times New Roman" panose="02020603050405020304" pitchFamily="18" charset="0"/>
                <a:ea typeface="Times New Roman" panose="02020603050405020304" pitchFamily="18" charset="0"/>
                <a:cs typeface="Times New Roman" panose="02020603050405020304" pitchFamily="18" charset="0"/>
              </a:rPr>
              <a:t>Bob sử dụng khóa đối xứng "SECRETKEY123" và thuật toán AES để giải mã thông điệp.</a:t>
            </a:r>
          </a:p>
          <a:p>
            <a:r>
              <a:rPr lang="vi-VN" sz="1600" dirty="0">
                <a:latin typeface="Times New Roman" panose="02020603050405020304" pitchFamily="18" charset="0"/>
                <a:ea typeface="Times New Roman" panose="02020603050405020304" pitchFamily="18" charset="0"/>
                <a:cs typeface="Times New Roman" panose="02020603050405020304" pitchFamily="18" charset="0"/>
              </a:rPr>
              <a:t>Kết quả giải mã: "Hello, Bob! Meet me at the park."</a:t>
            </a:r>
            <a:endParaRPr lang="en-GB" sz="16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GB" sz="1600" dirty="0"/>
          </a:p>
        </p:txBody>
      </p:sp>
      <p:sp>
        <p:nvSpPr>
          <p:cNvPr id="112" name="TextBox 111">
            <a:extLst>
              <a:ext uri="{FF2B5EF4-FFF2-40B4-BE49-F238E27FC236}">
                <a16:creationId xmlns:a16="http://schemas.microsoft.com/office/drawing/2014/main" id="{3BB09815-235B-A71D-EA1B-75A53F9BEAA9}"/>
              </a:ext>
            </a:extLst>
          </p:cNvPr>
          <p:cNvSpPr txBox="1"/>
          <p:nvPr/>
        </p:nvSpPr>
        <p:spPr>
          <a:xfrm>
            <a:off x="199211" y="592849"/>
            <a:ext cx="927840" cy="138499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2.3: </a:t>
            </a:r>
            <a:r>
              <a:rPr lang="en-US" sz="2800" b="1" dirty="0" err="1">
                <a:latin typeface="Times New Roman" panose="02020603050405020304" pitchFamily="18" charset="0"/>
                <a:cs typeface="Times New Roman" panose="02020603050405020304" pitchFamily="18" charset="0"/>
              </a:rPr>
              <a:t>Ví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642249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621</TotalTime>
  <Words>4773</Words>
  <Application>Microsoft Office PowerPoint</Application>
  <PresentationFormat>Custom</PresentationFormat>
  <Paragraphs>341</Paragraphs>
  <Slides>44</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Arial</vt:lpstr>
      <vt:lpstr>Calibri</vt:lpstr>
      <vt:lpstr>Calibri Light</vt:lpstr>
      <vt:lpstr>Century Gothic</vt:lpstr>
      <vt:lpstr>Helvetica</vt:lpstr>
      <vt:lpstr>Helvetica Neue</vt:lpstr>
      <vt:lpstr>Open Sans</vt:lpstr>
      <vt:lpstr>Space Grotesk</vt:lpstr>
      <vt:lpstr>Symbol</vt:lpstr>
      <vt:lpstr>Tahoma</vt:lpstr>
      <vt:lpstr>Times New Roman</vt:lpstr>
      <vt:lpstr>Wingdings</vt:lpstr>
      <vt:lpstr>Wingdings 3</vt:lpstr>
      <vt:lpstr>Slice</vt:lpstr>
      <vt:lpstr>CHỦ ĐỀ 2:  Tìm hiểu về            mật mã cổ điển</vt:lpstr>
      <vt:lpstr>Nhóm 2 -Các thành viên GỒM: 1.Bùi Đức Thắng – 2121050765    (nhómtrưởng)  2.Trần Đức Vương – 2121050106 3.Hoàng Thắng Lợi – 2121051235  4.Lê Đình Đạt – 2121051332 5.Đào Trung Sơn – 2121050142 </vt:lpstr>
      <vt:lpstr>1.Giới thiệu về mật mã cổ điển </vt:lpstr>
      <vt:lpstr>1.1. Lịch sử phát triển </vt:lpstr>
      <vt:lpstr>PowerPoint Presentation</vt:lpstr>
      <vt:lpstr>Thay thế (substitution):</vt:lpstr>
      <vt:lpstr>2. Mật mã khóa đối xứng </vt:lpstr>
      <vt:lpstr>PowerPoint Presentation</vt:lpstr>
      <vt:lpstr>PowerPoint Presentation</vt:lpstr>
      <vt:lpstr>PowerPoint Presentation</vt:lpstr>
      <vt:lpstr>3. MẬT MÃ CỔ ĐIỂN VÀ MẬT MÃ HIỆN ĐẠI</vt:lpstr>
      <vt:lpstr>PowerPoint Presentation</vt:lpstr>
      <vt:lpstr>Mật mã cổ điển:  Ví dụ: Thuật toán Caesar - là phương pháp thay thế ký tự trong bản rõ bằng cách dịch chuyển chúng một số khoảng cố định trong bảng chữ cái. Mật mã hiện đại:  Ví dụ: Thuật toán RSA - sử dụng cặp khóa công khai và khóa bí mật để mã hóa và giải mã thông tin. Sự bảo mật dựa trên tính khó giải mã của việc phân tích yếu to của số nguyên tố lớn  </vt:lpstr>
      <vt:lpstr>PowerPoint Presentation</vt:lpstr>
      <vt:lpstr>3.2. Sự tiến bộ trong mật mã         hiện đại</vt:lpstr>
      <vt:lpstr>PowerPoint Presentation</vt:lpstr>
      <vt:lpstr>3.3. Ứng dụng của mật mã cổ điển và mật mã        hiện đại trong thế giới hiện đại</vt:lpstr>
      <vt:lpstr>PowerPoint Presentation</vt:lpstr>
      <vt:lpstr>Một mật mã chuyển vị sơ khai nhất chính là khúc gỗ bí mất (Scytale) của người Sparta có từ thế kỷ thứ 5 trước công nguyên.</vt:lpstr>
      <vt:lpstr>PowerPoint Presentation</vt:lpstr>
      <vt:lpstr>PowerPoint Presentation</vt:lpstr>
      <vt:lpstr>PowerPoint Presentation</vt:lpstr>
      <vt:lpstr>PowerPoint Presentation</vt:lpstr>
      <vt:lpstr>PowerPoint Presentation</vt:lpstr>
      <vt:lpstr>5.3.Ví dụ</vt:lpstr>
      <vt:lpstr>5.4. Đặc điểm: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 HỆ MẬT MÃ PLAYFAIR</vt:lpstr>
      <vt:lpstr>PowerPoint Presentation</vt:lpstr>
      <vt:lpstr>Ví dụ: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về mật mã cổ điển</dc:title>
  <cp:lastModifiedBy>thang bui</cp:lastModifiedBy>
  <cp:revision>31</cp:revision>
  <dcterms:modified xsi:type="dcterms:W3CDTF">2023-11-27T09:50:30Z</dcterms:modified>
</cp:coreProperties>
</file>